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xlsx" ContentType="application/vnd.openxmlformats-officedocument.spreadsheetml.sheet"/>
  <Default Extension="jpeg" ContentType="image/jpeg"/>
  <Default Extension="vml" ContentType="application/vnd.openxmlformats-officedocument.vmlDrawing"/>
  <Default Extension="rels" ContentType="application/vnd.openxmlformats-package.relationships+xml"/>
  <Default Extension="docx" ContentType="application/vnd.openxmlformats-officedocument.wordprocessingml.documen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sldIdLst>
    <p:sldId id="256" r:id="rId2"/>
    <p:sldId id="257" r:id="rId3"/>
    <p:sldId id="258" r:id="rId4"/>
    <p:sldId id="261" r:id="rId5"/>
    <p:sldId id="263" r:id="rId6"/>
    <p:sldId id="268" r:id="rId7"/>
    <p:sldId id="267" r:id="rId8"/>
    <p:sldId id="266" r:id="rId9"/>
    <p:sldId id="271" r:id="rId10"/>
    <p:sldId id="270" r:id="rId11"/>
    <p:sldId id="283" r:id="rId12"/>
    <p:sldId id="284" r:id="rId13"/>
    <p:sldId id="272" r:id="rId14"/>
    <p:sldId id="273" r:id="rId15"/>
    <p:sldId id="274" r:id="rId16"/>
    <p:sldId id="260" r:id="rId17"/>
    <p:sldId id="286" r:id="rId18"/>
    <p:sldId id="275" r:id="rId19"/>
    <p:sldId id="277" r:id="rId20"/>
    <p:sldId id="287" r:id="rId21"/>
    <p:sldId id="279" r:id="rId22"/>
    <p:sldId id="293" r:id="rId23"/>
    <p:sldId id="289" r:id="rId24"/>
    <p:sldId id="291" r:id="rId25"/>
    <p:sldId id="294" r:id="rId26"/>
    <p:sldId id="292" r:id="rId27"/>
    <p:sldId id="295" r:id="rId28"/>
    <p:sldId id="281" r:id="rId29"/>
    <p:sldId id="299" r:id="rId30"/>
    <p:sldId id="298" r:id="rId31"/>
    <p:sldId id="297" r:id="rId32"/>
    <p:sldId id="300" r:id="rId33"/>
    <p:sldId id="296" r:id="rId34"/>
    <p:sldId id="301" r:id="rId35"/>
    <p:sldId id="302" r:id="rId36"/>
    <p:sldId id="303" r:id="rId37"/>
    <p:sldId id="304" r:id="rId38"/>
    <p:sldId id="305" r:id="rId39"/>
    <p:sldId id="306" r:id="rId40"/>
    <p:sldId id="307" r:id="rId41"/>
    <p:sldId id="280"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87"/>
    <p:restoredTop sz="76911"/>
  </p:normalViewPr>
  <p:slideViewPr>
    <p:cSldViewPr snapToGrid="0" snapToObjects="1">
      <p:cViewPr>
        <p:scale>
          <a:sx n="100" d="100"/>
          <a:sy n="100" d="100"/>
        </p:scale>
        <p:origin x="14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esProps" Target="presProps.xml"/><Relationship Id="rId45"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5.emf"/></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23.png>
</file>

<file path=ppt/media/image24.png>
</file>

<file path=ppt/media/image3.tiff>
</file>

<file path=ppt/media/image4.tiff>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3E632F-DBEF-6F44-AF2C-4915FE14B575}" type="datetimeFigureOut">
              <a:rPr lang="en-US" smtClean="0"/>
              <a:t>10/29/16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8024B5-8379-3643-B78A-1520172086BF}" type="slidenum">
              <a:rPr lang="en-US" smtClean="0"/>
              <a:t>‹#›</a:t>
            </a:fld>
            <a:endParaRPr lang="en-US"/>
          </a:p>
        </p:txBody>
      </p:sp>
    </p:spTree>
    <p:extLst>
      <p:ext uri="{BB962C8B-B14F-4D97-AF65-F5344CB8AC3E}">
        <p14:creationId xmlns:p14="http://schemas.microsoft.com/office/powerpoint/2010/main" val="728657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Explain reasons why GPU/FPGA other massively parallel architectures</a:t>
            </a:r>
            <a:r>
              <a:rPr lang="en-US" baseline="0" dirty="0" smtClean="0"/>
              <a:t> are</a:t>
            </a:r>
            <a:r>
              <a:rPr lang="en-US" dirty="0" smtClean="0"/>
              <a:t> important</a:t>
            </a:r>
          </a:p>
          <a:p>
            <a:pPr marL="171450" indent="-171450">
              <a:buFontTx/>
              <a:buChar char="-"/>
            </a:pPr>
            <a:r>
              <a:rPr lang="en-US" dirty="0" smtClean="0"/>
              <a:t>Inclusion in super computer</a:t>
            </a:r>
          </a:p>
          <a:p>
            <a:pPr marL="171450" indent="-171450">
              <a:buFontTx/>
              <a:buChar char="-"/>
            </a:pPr>
            <a:r>
              <a:rPr lang="en-US" dirty="0" smtClean="0"/>
              <a:t>Inclusion in amazon cloud offerings</a:t>
            </a:r>
          </a:p>
          <a:p>
            <a:pPr marL="171450" indent="-171450">
              <a:buFontTx/>
              <a:buChar char="-"/>
            </a:pPr>
            <a:r>
              <a:rPr lang="en-US" dirty="0" smtClean="0"/>
              <a:t>Any data parallel tasks – many linear algebra operations can be performed,</a:t>
            </a:r>
            <a:r>
              <a:rPr lang="en-US" baseline="0" dirty="0" smtClean="0"/>
              <a:t> to some, degree, in parallel</a:t>
            </a:r>
            <a:endParaRPr lang="en-US" dirty="0" smtClean="0"/>
          </a:p>
          <a:p>
            <a:pPr marL="171450" indent="-171450">
              <a:buFontTx/>
              <a:buChar char="-"/>
            </a:pPr>
            <a:endParaRPr lang="en-US" dirty="0" smtClean="0"/>
          </a:p>
          <a:p>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1</a:t>
            </a:fld>
            <a:endParaRPr lang="en-US"/>
          </a:p>
        </p:txBody>
      </p:sp>
    </p:spTree>
    <p:extLst>
      <p:ext uri="{BB962C8B-B14F-4D97-AF65-F5344CB8AC3E}">
        <p14:creationId xmlns:p14="http://schemas.microsoft.com/office/powerpoint/2010/main" val="14171655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 2-dimensional </a:t>
            </a:r>
            <a:r>
              <a:rPr lang="en-US" sz="1200" b="0" i="0" u="none" strike="noStrike" kern="1200" baseline="0" dirty="0" err="1" smtClean="0">
                <a:solidFill>
                  <a:schemeClr val="tx1"/>
                </a:solidFill>
                <a:latin typeface="+mn-lt"/>
                <a:ea typeface="+mn-ea"/>
                <a:cs typeface="+mn-cs"/>
              </a:rPr>
              <a:t>NDRange</a:t>
            </a:r>
            <a:r>
              <a:rPr lang="en-US" sz="1200" b="0" i="0" u="none" strike="noStrike" kern="1200" baseline="0" dirty="0" smtClean="0">
                <a:solidFill>
                  <a:schemeClr val="tx1"/>
                </a:solidFill>
                <a:latin typeface="+mn-lt"/>
                <a:ea typeface="+mn-ea"/>
                <a:cs typeface="+mn-cs"/>
              </a:rPr>
              <a:t>, where the range is composed of </a:t>
            </a:r>
            <a:r>
              <a:rPr lang="en-US" sz="1200" b="0" i="0" u="none" strike="noStrike" kern="1200" baseline="0" dirty="0" err="1" smtClean="0">
                <a:solidFill>
                  <a:schemeClr val="tx1"/>
                </a:solidFill>
                <a:latin typeface="+mn-lt"/>
                <a:ea typeface="+mn-ea"/>
                <a:cs typeface="+mn-cs"/>
              </a:rPr>
              <a:t>Nx</a:t>
            </a:r>
            <a:r>
              <a:rPr lang="en-US" sz="1200" b="0" i="0" u="none" strike="noStrike" kern="1200" baseline="0" dirty="0" smtClean="0">
                <a:solidFill>
                  <a:schemeClr val="tx1"/>
                </a:solidFill>
                <a:latin typeface="+mn-lt"/>
                <a:ea typeface="+mn-ea"/>
                <a:cs typeface="+mn-cs"/>
              </a:rPr>
              <a:t> x </a:t>
            </a:r>
            <a:r>
              <a:rPr lang="en-US" sz="1200" b="0" i="0" u="none" strike="noStrike" kern="1200" baseline="0" dirty="0" err="1" smtClean="0">
                <a:solidFill>
                  <a:schemeClr val="tx1"/>
                </a:solidFill>
                <a:latin typeface="+mn-lt"/>
                <a:ea typeface="+mn-ea"/>
                <a:cs typeface="+mn-cs"/>
              </a:rPr>
              <a:t>Ny</a:t>
            </a:r>
            <a:r>
              <a:rPr lang="en-US" sz="1200" b="0" i="0" u="none" strike="noStrike" kern="1200" baseline="0" dirty="0" smtClean="0">
                <a:solidFill>
                  <a:schemeClr val="tx1"/>
                </a:solidFill>
                <a:latin typeface="+mn-lt"/>
                <a:ea typeface="+mn-ea"/>
                <a:cs typeface="+mn-cs"/>
              </a:rPr>
              <a:t>  work-items. The</a:t>
            </a:r>
          </a:p>
          <a:p>
            <a:r>
              <a:rPr lang="en-US" sz="1200" b="0" i="0" u="none" strike="noStrike" kern="1200" baseline="0" dirty="0" smtClean="0">
                <a:solidFill>
                  <a:schemeClr val="tx1"/>
                </a:solidFill>
                <a:latin typeface="+mn-lt"/>
                <a:ea typeface="+mn-ea"/>
                <a:cs typeface="+mn-cs"/>
              </a:rPr>
              <a:t>work-items are segregated into work-groups of size </a:t>
            </a:r>
            <a:r>
              <a:rPr lang="en-US" sz="1200" b="0" i="0" u="none" strike="noStrike" kern="1200" baseline="0" dirty="0" err="1" smtClean="0">
                <a:solidFill>
                  <a:schemeClr val="tx1"/>
                </a:solidFill>
                <a:latin typeface="+mn-lt"/>
                <a:ea typeface="+mn-ea"/>
                <a:cs typeface="+mn-cs"/>
              </a:rPr>
              <a:t>WGxWGy</a:t>
            </a:r>
            <a:r>
              <a:rPr lang="en-US" sz="1200" b="0" i="0" u="none" strike="noStrike" kern="1200" baseline="0" dirty="0" smtClean="0">
                <a:solidFill>
                  <a:schemeClr val="tx1"/>
                </a:solidFill>
                <a:latin typeface="+mn-lt"/>
                <a:ea typeface="+mn-ea"/>
                <a:cs typeface="+mn-cs"/>
              </a:rPr>
              <a:t>  where each work-item is given a unique</a:t>
            </a:r>
          </a:p>
          <a:p>
            <a:r>
              <a:rPr lang="en-US" sz="1200" b="0" i="0" u="none" strike="noStrike" kern="1200" baseline="0" dirty="0" err="1" smtClean="0">
                <a:solidFill>
                  <a:schemeClr val="tx1"/>
                </a:solidFill>
                <a:latin typeface="+mn-lt"/>
                <a:ea typeface="+mn-ea"/>
                <a:cs typeface="+mn-cs"/>
              </a:rPr>
              <a:t>identier</a:t>
            </a:r>
            <a:r>
              <a:rPr lang="en-US" sz="1200" b="0" i="0" u="none" strike="noStrike" kern="1200" baseline="0" dirty="0" smtClean="0">
                <a:solidFill>
                  <a:schemeClr val="tx1"/>
                </a:solidFill>
                <a:latin typeface="+mn-lt"/>
                <a:ea typeface="+mn-ea"/>
                <a:cs typeface="+mn-cs"/>
              </a:rPr>
              <a:t> within the work-group. Work-items are also indexed globally, which </a:t>
            </a:r>
            <a:r>
              <a:rPr lang="en-US" sz="1200" b="0" i="0" u="none" strike="noStrike" kern="1200" baseline="0" dirty="0" err="1" smtClean="0">
                <a:solidFill>
                  <a:schemeClr val="tx1"/>
                </a:solidFill>
                <a:latin typeface="+mn-lt"/>
                <a:ea typeface="+mn-ea"/>
                <a:cs typeface="+mn-cs"/>
              </a:rPr>
              <a:t>identies</a:t>
            </a:r>
            <a:r>
              <a:rPr lang="en-US" sz="1200" b="0" i="0" u="none" strike="noStrike" kern="1200" baseline="0" dirty="0" smtClean="0">
                <a:solidFill>
                  <a:schemeClr val="tx1"/>
                </a:solidFill>
                <a:latin typeface="+mn-lt"/>
                <a:ea typeface="+mn-ea"/>
                <a:cs typeface="+mn-cs"/>
              </a:rPr>
              <a:t> them based on</a:t>
            </a:r>
          </a:p>
          <a:p>
            <a:r>
              <a:rPr lang="en-US" sz="1200" b="0" i="0" u="none" strike="noStrike" kern="1200" baseline="0" dirty="0" smtClean="0">
                <a:solidFill>
                  <a:schemeClr val="tx1"/>
                </a:solidFill>
                <a:latin typeface="+mn-lt"/>
                <a:ea typeface="+mn-ea"/>
                <a:cs typeface="+mn-cs"/>
              </a:rPr>
              <a:t>their index in the </a:t>
            </a:r>
            <a:r>
              <a:rPr lang="en-US" sz="1200" b="0" i="0" u="none" strike="noStrike" kern="1200" baseline="0" dirty="0" err="1" smtClean="0">
                <a:solidFill>
                  <a:schemeClr val="tx1"/>
                </a:solidFill>
                <a:latin typeface="+mn-lt"/>
                <a:ea typeface="+mn-ea"/>
                <a:cs typeface="+mn-cs"/>
              </a:rPr>
              <a:t>NDRange</a:t>
            </a:r>
            <a:r>
              <a:rPr lang="en-US" sz="1200" b="0" i="0" u="none" strike="noStrike" kern="1200" baseline="0" dirty="0" smtClean="0">
                <a:solidFill>
                  <a:schemeClr val="tx1"/>
                </a:solidFill>
                <a:latin typeface="+mn-lt"/>
                <a:ea typeface="+mn-ea"/>
                <a:cs typeface="+mn-cs"/>
              </a:rPr>
              <a:t> space. The total number of work-groups in the space is given by</a:t>
            </a:r>
          </a:p>
          <a:p>
            <a:endParaRPr lang="en-US" dirty="0" smtClean="0"/>
          </a:p>
          <a:p>
            <a:r>
              <a:rPr lang="en-US" sz="1200" b="0" i="0" u="none" strike="noStrike" kern="1200" baseline="0" dirty="0" smtClean="0">
                <a:solidFill>
                  <a:schemeClr val="tx1"/>
                </a:solidFill>
                <a:latin typeface="+mn-lt"/>
                <a:ea typeface="+mn-ea"/>
                <a:cs typeface="+mn-cs"/>
              </a:rPr>
              <a:t>parameters </a:t>
            </a:r>
            <a:r>
              <a:rPr lang="en-US" sz="1200" b="0" i="0" u="none" strike="noStrike" kern="1200" baseline="0" dirty="0" err="1" smtClean="0">
                <a:solidFill>
                  <a:schemeClr val="tx1"/>
                </a:solidFill>
                <a:latin typeface="+mn-lt"/>
                <a:ea typeface="+mn-ea"/>
                <a:cs typeface="+mn-cs"/>
              </a:rPr>
              <a:t>WGx</a:t>
            </a:r>
            <a:r>
              <a:rPr lang="en-US" sz="1200" b="0" i="0" u="none" strike="noStrike" kern="1200" baseline="0" dirty="0" smtClean="0">
                <a:solidFill>
                  <a:schemeClr val="tx1"/>
                </a:solidFill>
                <a:latin typeface="+mn-lt"/>
                <a:ea typeface="+mn-ea"/>
                <a:cs typeface="+mn-cs"/>
              </a:rPr>
              <a:t> , </a:t>
            </a:r>
            <a:r>
              <a:rPr lang="en-US" sz="1200" b="0" i="0" u="none" strike="noStrike" kern="1200" baseline="0" dirty="0" err="1" smtClean="0">
                <a:solidFill>
                  <a:schemeClr val="tx1"/>
                </a:solidFill>
                <a:latin typeface="+mn-lt"/>
                <a:ea typeface="+mn-ea"/>
                <a:cs typeface="+mn-cs"/>
              </a:rPr>
              <a:t>WGy</a:t>
            </a:r>
            <a:r>
              <a:rPr lang="en-US" sz="1200" b="0" i="0" u="none" strike="noStrike" kern="1200" baseline="0" dirty="0" smtClean="0">
                <a:solidFill>
                  <a:schemeClr val="tx1"/>
                </a:solidFill>
                <a:latin typeface="+mn-lt"/>
                <a:ea typeface="+mn-ea"/>
                <a:cs typeface="+mn-cs"/>
              </a:rPr>
              <a:t> , </a:t>
            </a:r>
            <a:r>
              <a:rPr lang="en-US" sz="1200" b="0" i="0" u="none" strike="noStrike" kern="1200" baseline="0" dirty="0" err="1" smtClean="0">
                <a:solidFill>
                  <a:schemeClr val="tx1"/>
                </a:solidFill>
                <a:latin typeface="+mn-lt"/>
                <a:ea typeface="+mn-ea"/>
                <a:cs typeface="+mn-cs"/>
              </a:rPr>
              <a:t>Nx</a:t>
            </a:r>
            <a:r>
              <a:rPr lang="en-US" sz="1200" b="0" i="0" u="none" strike="noStrike" kern="1200" baseline="0" dirty="0" smtClean="0">
                <a:solidFill>
                  <a:schemeClr val="tx1"/>
                </a:solidFill>
                <a:latin typeface="+mn-lt"/>
                <a:ea typeface="+mn-ea"/>
                <a:cs typeface="+mn-cs"/>
              </a:rPr>
              <a:t>  and </a:t>
            </a:r>
            <a:r>
              <a:rPr lang="en-US" sz="1200" b="0" i="0" u="none" strike="noStrike" kern="1200" baseline="0" dirty="0" err="1" smtClean="0">
                <a:solidFill>
                  <a:schemeClr val="tx1"/>
                </a:solidFill>
                <a:latin typeface="+mn-lt"/>
                <a:ea typeface="+mn-ea"/>
                <a:cs typeface="+mn-cs"/>
              </a:rPr>
              <a:t>Ny</a:t>
            </a:r>
            <a:r>
              <a:rPr lang="en-US" sz="1200" b="0" i="0" u="none" strike="noStrike" kern="1200" baseline="0" dirty="0" smtClean="0">
                <a:solidFill>
                  <a:schemeClr val="tx1"/>
                </a:solidFill>
                <a:latin typeface="+mn-lt"/>
                <a:ea typeface="+mn-ea"/>
                <a:cs typeface="+mn-cs"/>
              </a:rPr>
              <a:t>  are defined by the application and the problem to be solved.</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14</a:t>
            </a:fld>
            <a:endParaRPr lang="en-US"/>
          </a:p>
        </p:txBody>
      </p:sp>
    </p:spTree>
    <p:extLst>
      <p:ext uri="{BB962C8B-B14F-4D97-AF65-F5344CB8AC3E}">
        <p14:creationId xmlns:p14="http://schemas.microsoft.com/office/powerpoint/2010/main" val="1774713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 On the host side, the OpenCL execution model uses contexts to group resources containing one or more</a:t>
            </a:r>
          </a:p>
          <a:p>
            <a:r>
              <a:rPr lang="en-US" sz="1200" b="0" i="0" u="none" strike="noStrike" kern="1200" baseline="0" dirty="0" smtClean="0">
                <a:solidFill>
                  <a:schemeClr val="tx1"/>
                </a:solidFill>
                <a:latin typeface="+mn-lt"/>
                <a:ea typeface="+mn-ea"/>
                <a:cs typeface="+mn-cs"/>
              </a:rPr>
              <a:t>of the following: devices, kernels, memory objects, and command queues. These resources cannot be</a:t>
            </a:r>
          </a:p>
          <a:p>
            <a:r>
              <a:rPr lang="en-US" sz="1200" b="0" i="0" u="none" strike="noStrike" kern="1200" baseline="0" dirty="0" smtClean="0">
                <a:solidFill>
                  <a:schemeClr val="tx1"/>
                </a:solidFill>
                <a:latin typeface="+mn-lt"/>
                <a:ea typeface="+mn-ea"/>
                <a:cs typeface="+mn-cs"/>
              </a:rPr>
              <a:t>shared between contexts, but only between devices in the same context. Devices belonging to the same</a:t>
            </a:r>
          </a:p>
          <a:p>
            <a:r>
              <a:rPr lang="en-US" sz="1200" b="0" i="0" u="none" strike="noStrike" kern="1200" baseline="0" dirty="0" smtClean="0">
                <a:solidFill>
                  <a:schemeClr val="tx1"/>
                </a:solidFill>
                <a:latin typeface="+mn-lt"/>
                <a:ea typeface="+mn-ea"/>
                <a:cs typeface="+mn-cs"/>
              </a:rPr>
              <a:t>platform can be contained in a single context or each belong to their own context. Command queues are</a:t>
            </a:r>
          </a:p>
          <a:p>
            <a:r>
              <a:rPr lang="en-US" sz="1200" b="0" i="0" u="none" strike="noStrike" kern="1200" baseline="0" dirty="0" smtClean="0">
                <a:solidFill>
                  <a:schemeClr val="tx1"/>
                </a:solidFill>
                <a:latin typeface="+mn-lt"/>
                <a:ea typeface="+mn-ea"/>
                <a:cs typeface="+mn-cs"/>
              </a:rPr>
              <a:t>assigned to devices within the context and facilitates issuing of memory and kernel execution commands</a:t>
            </a:r>
          </a:p>
          <a:p>
            <a:r>
              <a:rPr lang="en-US" sz="1200" b="0" i="0" u="none" strike="noStrike" kern="1200" baseline="0" dirty="0" smtClean="0">
                <a:solidFill>
                  <a:schemeClr val="tx1"/>
                </a:solidFill>
                <a:latin typeface="+mn-lt"/>
                <a:ea typeface="+mn-ea"/>
                <a:cs typeface="+mn-cs"/>
              </a:rPr>
              <a:t>to that device.</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15</a:t>
            </a:fld>
            <a:endParaRPr lang="en-US"/>
          </a:p>
        </p:txBody>
      </p:sp>
    </p:spTree>
    <p:extLst>
      <p:ext uri="{BB962C8B-B14F-4D97-AF65-F5344CB8AC3E}">
        <p14:creationId xmlns:p14="http://schemas.microsoft.com/office/powerpoint/2010/main" val="15140019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 The OpenCL platform model defined the relationship between the host and the attached accelerators</a:t>
            </a:r>
          </a:p>
          <a:p>
            <a:r>
              <a:rPr lang="en-US" sz="1200" b="0" i="0" u="none" strike="noStrike" kern="1200" baseline="0" dirty="0" smtClean="0">
                <a:solidFill>
                  <a:schemeClr val="tx1"/>
                </a:solidFill>
                <a:latin typeface="+mn-lt"/>
                <a:ea typeface="+mn-ea"/>
                <a:cs typeface="+mn-cs"/>
              </a:rPr>
              <a:t>(Such as GPUs) which support OpenCL. OpenCL uses an abstracted view of the underlying hardware</a:t>
            </a:r>
          </a:p>
          <a:p>
            <a:r>
              <a:rPr lang="en-US" sz="1200" b="0" i="0" u="none" strike="noStrike" kern="1200" baseline="0" dirty="0" smtClean="0">
                <a:solidFill>
                  <a:schemeClr val="tx1"/>
                </a:solidFill>
                <a:latin typeface="+mn-lt"/>
                <a:ea typeface="+mn-ea"/>
                <a:cs typeface="+mn-cs"/>
              </a:rPr>
              <a:t>that is logically divided into one or more Compute Units, which are further split into Processing Elements</a:t>
            </a:r>
          </a:p>
          <a:p>
            <a:r>
              <a:rPr lang="en-US" sz="1200" b="0" i="0" u="none" strike="noStrike" kern="1200" baseline="0" dirty="0" smtClean="0">
                <a:solidFill>
                  <a:schemeClr val="tx1"/>
                </a:solidFill>
                <a:latin typeface="+mn-lt"/>
                <a:ea typeface="+mn-ea"/>
                <a:cs typeface="+mn-cs"/>
              </a:rPr>
              <a:t>(Figure 2.4).</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The hardware vendor's OpenCL implementation maps this OpenCL abstraction onto their </a:t>
            </a:r>
            <a:r>
              <a:rPr lang="en-US" sz="1200" b="0" i="0" u="none" strike="noStrike" kern="1200" baseline="0" dirty="0" err="1" smtClean="0">
                <a:solidFill>
                  <a:schemeClr val="tx1"/>
                </a:solidFill>
                <a:latin typeface="+mn-lt"/>
                <a:ea typeface="+mn-ea"/>
                <a:cs typeface="+mn-cs"/>
              </a:rPr>
              <a:t>specic</a:t>
            </a:r>
            <a:r>
              <a:rPr lang="en-US" sz="1200" b="0" i="0" u="none" strike="noStrike" kern="1200" baseline="0" dirty="0" smtClean="0">
                <a:solidFill>
                  <a:schemeClr val="tx1"/>
                </a:solidFill>
                <a:latin typeface="+mn-lt"/>
                <a:ea typeface="+mn-ea"/>
                <a:cs typeface="+mn-cs"/>
              </a:rPr>
              <a:t> underlying</a:t>
            </a:r>
          </a:p>
          <a:p>
            <a:r>
              <a:rPr lang="en-US" sz="1200" b="0" i="0" u="none" strike="noStrike" kern="1200" baseline="0" dirty="0" smtClean="0">
                <a:solidFill>
                  <a:schemeClr val="tx1"/>
                </a:solidFill>
                <a:latin typeface="+mn-lt"/>
                <a:ea typeface="+mn-ea"/>
                <a:cs typeface="+mn-cs"/>
              </a:rPr>
              <a:t>hardware which can vary drastically between devices such as GPUs, CPUs and FGPAs. In a</a:t>
            </a:r>
          </a:p>
          <a:p>
            <a:r>
              <a:rPr lang="en-US" sz="1200" b="0" i="0" u="none" strike="noStrike" kern="1200" baseline="0" dirty="0" smtClean="0">
                <a:solidFill>
                  <a:schemeClr val="tx1"/>
                </a:solidFill>
                <a:latin typeface="+mn-lt"/>
                <a:ea typeface="+mn-ea"/>
                <a:cs typeface="+mn-cs"/>
              </a:rPr>
              <a:t>single host system there can be multiple platforms present depending on the installed implementations,</a:t>
            </a:r>
          </a:p>
          <a:p>
            <a:r>
              <a:rPr lang="en-US" sz="1200" b="0" i="0" u="none" strike="noStrike" kern="1200" baseline="0" dirty="0" smtClean="0">
                <a:solidFill>
                  <a:schemeClr val="tx1"/>
                </a:solidFill>
                <a:latin typeface="+mn-lt"/>
                <a:ea typeface="+mn-ea"/>
                <a:cs typeface="+mn-cs"/>
              </a:rPr>
              <a:t>with each platform supporting one or more devices. For example, a host with two GPUs, each from</a:t>
            </a:r>
          </a:p>
          <a:p>
            <a:r>
              <a:rPr lang="en-US" sz="1200" b="0" i="0" u="none" strike="noStrike" kern="1200" baseline="0" dirty="0" err="1" smtClean="0">
                <a:solidFill>
                  <a:schemeClr val="tx1"/>
                </a:solidFill>
                <a:latin typeface="+mn-lt"/>
                <a:ea typeface="+mn-ea"/>
                <a:cs typeface="+mn-cs"/>
              </a:rPr>
              <a:t>dierent</a:t>
            </a:r>
            <a:r>
              <a:rPr lang="en-US" sz="1200" b="0" i="0" u="none" strike="noStrike" kern="1200" baseline="0" dirty="0" smtClean="0">
                <a:solidFill>
                  <a:schemeClr val="tx1"/>
                </a:solidFill>
                <a:latin typeface="+mn-lt"/>
                <a:ea typeface="+mn-ea"/>
                <a:cs typeface="+mn-cs"/>
              </a:rPr>
              <a:t> vendors, and an FPGA, could have three platforms implemented by each of the GPU vendors</a:t>
            </a:r>
          </a:p>
          <a:p>
            <a:r>
              <a:rPr lang="en-US" sz="1200" b="0" i="0" u="none" strike="noStrike" kern="1200" baseline="0" dirty="0" smtClean="0">
                <a:solidFill>
                  <a:schemeClr val="tx1"/>
                </a:solidFill>
                <a:latin typeface="+mn-lt"/>
                <a:ea typeface="+mn-ea"/>
                <a:cs typeface="+mn-cs"/>
              </a:rPr>
              <a:t>as well as the FPGA vendor.</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16</a:t>
            </a:fld>
            <a:endParaRPr lang="en-US"/>
          </a:p>
        </p:txBody>
      </p:sp>
    </p:spTree>
    <p:extLst>
      <p:ext uri="{BB962C8B-B14F-4D97-AF65-F5344CB8AC3E}">
        <p14:creationId xmlns:p14="http://schemas.microsoft.com/office/powerpoint/2010/main" val="3260276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 The OpenCL platform model defined the relationship between the host and the attached accelerators</a:t>
            </a:r>
          </a:p>
          <a:p>
            <a:r>
              <a:rPr lang="en-US" sz="1200" b="0" i="0" u="none" strike="noStrike" kern="1200" baseline="0" dirty="0" smtClean="0">
                <a:solidFill>
                  <a:schemeClr val="tx1"/>
                </a:solidFill>
                <a:latin typeface="+mn-lt"/>
                <a:ea typeface="+mn-ea"/>
                <a:cs typeface="+mn-cs"/>
              </a:rPr>
              <a:t>(Such as GPUs) which support OpenCL. OpenCL uses an abstracted view of the underlying hardware</a:t>
            </a:r>
          </a:p>
          <a:p>
            <a:r>
              <a:rPr lang="en-US" sz="1200" b="0" i="0" u="none" strike="noStrike" kern="1200" baseline="0" dirty="0" smtClean="0">
                <a:solidFill>
                  <a:schemeClr val="tx1"/>
                </a:solidFill>
                <a:latin typeface="+mn-lt"/>
                <a:ea typeface="+mn-ea"/>
                <a:cs typeface="+mn-cs"/>
              </a:rPr>
              <a:t>that is logically divided into one or more Compute Units, which are further split into Processing Elements</a:t>
            </a:r>
          </a:p>
          <a:p>
            <a:r>
              <a:rPr lang="en-US" sz="1200" b="0" i="0" u="none" strike="noStrike" kern="1200" baseline="0" dirty="0" smtClean="0">
                <a:solidFill>
                  <a:schemeClr val="tx1"/>
                </a:solidFill>
                <a:latin typeface="+mn-lt"/>
                <a:ea typeface="+mn-ea"/>
                <a:cs typeface="+mn-cs"/>
              </a:rPr>
              <a:t>(Figure 2.4).</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The hardware vendor's OpenCL implementation maps this OpenCL abstraction onto their </a:t>
            </a:r>
            <a:r>
              <a:rPr lang="en-US" sz="1200" b="0" i="0" u="none" strike="noStrike" kern="1200" baseline="0" dirty="0" err="1" smtClean="0">
                <a:solidFill>
                  <a:schemeClr val="tx1"/>
                </a:solidFill>
                <a:latin typeface="+mn-lt"/>
                <a:ea typeface="+mn-ea"/>
                <a:cs typeface="+mn-cs"/>
              </a:rPr>
              <a:t>specic</a:t>
            </a:r>
            <a:r>
              <a:rPr lang="en-US" sz="1200" b="0" i="0" u="none" strike="noStrike" kern="1200" baseline="0" dirty="0" smtClean="0">
                <a:solidFill>
                  <a:schemeClr val="tx1"/>
                </a:solidFill>
                <a:latin typeface="+mn-lt"/>
                <a:ea typeface="+mn-ea"/>
                <a:cs typeface="+mn-cs"/>
              </a:rPr>
              <a:t> underlying</a:t>
            </a:r>
          </a:p>
          <a:p>
            <a:r>
              <a:rPr lang="en-US" sz="1200" b="0" i="0" u="none" strike="noStrike" kern="1200" baseline="0" dirty="0" smtClean="0">
                <a:solidFill>
                  <a:schemeClr val="tx1"/>
                </a:solidFill>
                <a:latin typeface="+mn-lt"/>
                <a:ea typeface="+mn-ea"/>
                <a:cs typeface="+mn-cs"/>
              </a:rPr>
              <a:t>hardware which can vary drastically between devices such as GPUs, CPUs and FGPAs. In a</a:t>
            </a:r>
          </a:p>
          <a:p>
            <a:r>
              <a:rPr lang="en-US" sz="1200" b="0" i="0" u="none" strike="noStrike" kern="1200" baseline="0" dirty="0" smtClean="0">
                <a:solidFill>
                  <a:schemeClr val="tx1"/>
                </a:solidFill>
                <a:latin typeface="+mn-lt"/>
                <a:ea typeface="+mn-ea"/>
                <a:cs typeface="+mn-cs"/>
              </a:rPr>
              <a:t>single host system there can be multiple platforms present depending on the installed implementations,</a:t>
            </a:r>
          </a:p>
          <a:p>
            <a:r>
              <a:rPr lang="en-US" sz="1200" b="0" i="0" u="none" strike="noStrike" kern="1200" baseline="0" dirty="0" smtClean="0">
                <a:solidFill>
                  <a:schemeClr val="tx1"/>
                </a:solidFill>
                <a:latin typeface="+mn-lt"/>
                <a:ea typeface="+mn-ea"/>
                <a:cs typeface="+mn-cs"/>
              </a:rPr>
              <a:t>with each platform supporting one or more devices. For example, a host with two GPUs, each from</a:t>
            </a:r>
          </a:p>
          <a:p>
            <a:r>
              <a:rPr lang="en-US" sz="1200" b="0" i="0" u="none" strike="noStrike" kern="1200" baseline="0" dirty="0" err="1" smtClean="0">
                <a:solidFill>
                  <a:schemeClr val="tx1"/>
                </a:solidFill>
                <a:latin typeface="+mn-lt"/>
                <a:ea typeface="+mn-ea"/>
                <a:cs typeface="+mn-cs"/>
              </a:rPr>
              <a:t>dierent</a:t>
            </a:r>
            <a:r>
              <a:rPr lang="en-US" sz="1200" b="0" i="0" u="none" strike="noStrike" kern="1200" baseline="0" dirty="0" smtClean="0">
                <a:solidFill>
                  <a:schemeClr val="tx1"/>
                </a:solidFill>
                <a:latin typeface="+mn-lt"/>
                <a:ea typeface="+mn-ea"/>
                <a:cs typeface="+mn-cs"/>
              </a:rPr>
              <a:t> vendors, and an FPGA, could have three platforms implemented by each of the GPU vendors</a:t>
            </a:r>
          </a:p>
          <a:p>
            <a:r>
              <a:rPr lang="en-US" sz="1200" b="0" i="0" u="none" strike="noStrike" kern="1200" baseline="0" dirty="0" smtClean="0">
                <a:solidFill>
                  <a:schemeClr val="tx1"/>
                </a:solidFill>
                <a:latin typeface="+mn-lt"/>
                <a:ea typeface="+mn-ea"/>
                <a:cs typeface="+mn-cs"/>
              </a:rPr>
              <a:t>as well as the FPGA vendor.</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17</a:t>
            </a:fld>
            <a:endParaRPr lang="en-US"/>
          </a:p>
        </p:txBody>
      </p:sp>
    </p:spTree>
    <p:extLst>
      <p:ext uri="{BB962C8B-B14F-4D97-AF65-F5344CB8AC3E}">
        <p14:creationId xmlns:p14="http://schemas.microsoft.com/office/powerpoint/2010/main" val="47823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 OpenCL has relaxed assumptions about the consistency of memory, thus the state of memory is not</a:t>
            </a:r>
          </a:p>
          <a:p>
            <a:r>
              <a:rPr lang="en-US" sz="1200" b="0" i="0" u="none" strike="noStrike" kern="1200" baseline="0" dirty="0" smtClean="0">
                <a:solidFill>
                  <a:schemeClr val="tx1"/>
                </a:solidFill>
                <a:latin typeface="+mn-lt"/>
                <a:ea typeface="+mn-ea"/>
                <a:cs typeface="+mn-cs"/>
              </a:rPr>
              <a:t>guaranteed to be consistent in all situations [15]. Local and global memory is guaranteed to be consistent</a:t>
            </a:r>
          </a:p>
          <a:p>
            <a:r>
              <a:rPr lang="en-US" sz="1200" b="0" i="0" u="none" strike="noStrike" kern="1200" baseline="0" dirty="0" smtClean="0">
                <a:solidFill>
                  <a:schemeClr val="tx1"/>
                </a:solidFill>
                <a:latin typeface="+mn-lt"/>
                <a:ea typeface="+mn-ea"/>
                <a:cs typeface="+mn-cs"/>
              </a:rPr>
              <a:t>for work-items in a single work-group only after a work-group barrier is encountered by all work-items.</a:t>
            </a:r>
          </a:p>
          <a:p>
            <a:r>
              <a:rPr lang="en-US" sz="1200" b="0" i="0" u="none" strike="noStrike" kern="1200" baseline="0" dirty="0" smtClean="0">
                <a:solidFill>
                  <a:schemeClr val="tx1"/>
                </a:solidFill>
                <a:latin typeface="+mn-lt"/>
                <a:ea typeface="+mn-ea"/>
                <a:cs typeface="+mn-cs"/>
              </a:rPr>
              <a:t>There are no guarantees of consistency between work-groups. Additionally, since memory is not shared</a:t>
            </a:r>
          </a:p>
          <a:p>
            <a:r>
              <a:rPr lang="en-US" sz="1200" b="0" i="0" u="none" strike="noStrike" kern="1200" baseline="0" dirty="0" smtClean="0">
                <a:solidFill>
                  <a:schemeClr val="tx1"/>
                </a:solidFill>
                <a:latin typeface="+mn-lt"/>
                <a:ea typeface="+mn-ea"/>
                <a:cs typeface="+mn-cs"/>
              </a:rPr>
              <a:t>between contexts, using multiple contexts requires the explicit transfer of data between devices belonging</a:t>
            </a:r>
          </a:p>
          <a:p>
            <a:r>
              <a:rPr lang="en-US" sz="1200" b="0" i="0" u="none" strike="noStrike" kern="1200" baseline="0" dirty="0" smtClean="0">
                <a:solidFill>
                  <a:schemeClr val="tx1"/>
                </a:solidFill>
                <a:latin typeface="+mn-lt"/>
                <a:ea typeface="+mn-ea"/>
                <a:cs typeface="+mn-cs"/>
              </a:rPr>
              <a:t>to </a:t>
            </a:r>
            <a:r>
              <a:rPr lang="en-US" sz="1200" b="0" i="0" u="none" strike="noStrike" kern="1200" baseline="0" dirty="0" err="1" smtClean="0">
                <a:solidFill>
                  <a:schemeClr val="tx1"/>
                </a:solidFill>
                <a:latin typeface="+mn-lt"/>
                <a:ea typeface="+mn-ea"/>
                <a:cs typeface="+mn-cs"/>
              </a:rPr>
              <a:t>dierent</a:t>
            </a:r>
            <a:r>
              <a:rPr lang="en-US" sz="1200" b="0" i="0" u="none" strike="noStrike" kern="1200" baseline="0" dirty="0" smtClean="0">
                <a:solidFill>
                  <a:schemeClr val="tx1"/>
                </a:solidFill>
                <a:latin typeface="+mn-lt"/>
                <a:ea typeface="+mn-ea"/>
                <a:cs typeface="+mn-cs"/>
              </a:rPr>
              <a:t> contexts. Finally, memory objects in OpenCL are referred to as </a:t>
            </a:r>
            <a:r>
              <a:rPr lang="en-US" sz="1200" b="0" i="0" u="none" strike="noStrike" kern="1200" baseline="0" dirty="0" err="1" smtClean="0">
                <a:solidFill>
                  <a:schemeClr val="tx1"/>
                </a:solidFill>
                <a:latin typeface="+mn-lt"/>
                <a:ea typeface="+mn-ea"/>
                <a:cs typeface="+mn-cs"/>
              </a:rPr>
              <a:t>buers</a:t>
            </a:r>
            <a:r>
              <a:rPr lang="en-US" sz="1200" b="0" i="0" u="none" strike="noStrike" kern="1200" baseline="0" dirty="0" smtClean="0">
                <a:solidFill>
                  <a:schemeClr val="tx1"/>
                </a:solidFill>
                <a:latin typeface="+mn-lt"/>
                <a:ea typeface="+mn-ea"/>
                <a:cs typeface="+mn-cs"/>
              </a:rPr>
              <a:t> and can be allocated</a:t>
            </a:r>
          </a:p>
          <a:p>
            <a:r>
              <a:rPr lang="en-US" sz="1200" b="0" i="0" u="none" strike="noStrike" kern="1200" baseline="0" dirty="0" smtClean="0">
                <a:solidFill>
                  <a:schemeClr val="tx1"/>
                </a:solidFill>
                <a:latin typeface="+mn-lt"/>
                <a:ea typeface="+mn-ea"/>
                <a:cs typeface="+mn-cs"/>
              </a:rPr>
              <a:t>in host and device memory.</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18</a:t>
            </a:fld>
            <a:endParaRPr lang="en-US"/>
          </a:p>
        </p:txBody>
      </p:sp>
    </p:spTree>
    <p:extLst>
      <p:ext uri="{BB962C8B-B14F-4D97-AF65-F5344CB8AC3E}">
        <p14:creationId xmlns:p14="http://schemas.microsoft.com/office/powerpoint/2010/main" val="2117223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 OpenCL has relaxed assumptions about the consistency of memory, thus the state of memory is not</a:t>
            </a:r>
          </a:p>
          <a:p>
            <a:r>
              <a:rPr lang="en-US" sz="1200" b="0" i="0" u="none" strike="noStrike" kern="1200" baseline="0" dirty="0" smtClean="0">
                <a:solidFill>
                  <a:schemeClr val="tx1"/>
                </a:solidFill>
                <a:latin typeface="+mn-lt"/>
                <a:ea typeface="+mn-ea"/>
                <a:cs typeface="+mn-cs"/>
              </a:rPr>
              <a:t>guaranteed to be consistent in all situations [15]. Local and global memory is guaranteed to be consistent</a:t>
            </a:r>
          </a:p>
          <a:p>
            <a:r>
              <a:rPr lang="en-US" sz="1200" b="0" i="0" u="none" strike="noStrike" kern="1200" baseline="0" dirty="0" smtClean="0">
                <a:solidFill>
                  <a:schemeClr val="tx1"/>
                </a:solidFill>
                <a:latin typeface="+mn-lt"/>
                <a:ea typeface="+mn-ea"/>
                <a:cs typeface="+mn-cs"/>
              </a:rPr>
              <a:t>for work-items in a single work-group only after a work-group barrier is encountered by all work-items.</a:t>
            </a:r>
          </a:p>
          <a:p>
            <a:r>
              <a:rPr lang="en-US" sz="1200" b="0" i="0" u="none" strike="noStrike" kern="1200" baseline="0" dirty="0" smtClean="0">
                <a:solidFill>
                  <a:schemeClr val="tx1"/>
                </a:solidFill>
                <a:latin typeface="+mn-lt"/>
                <a:ea typeface="+mn-ea"/>
                <a:cs typeface="+mn-cs"/>
              </a:rPr>
              <a:t>There are no guarantees of consistency between work-groups. Additionally, since memory is not shared</a:t>
            </a:r>
          </a:p>
          <a:p>
            <a:r>
              <a:rPr lang="en-US" sz="1200" b="0" i="0" u="none" strike="noStrike" kern="1200" baseline="0" dirty="0" smtClean="0">
                <a:solidFill>
                  <a:schemeClr val="tx1"/>
                </a:solidFill>
                <a:latin typeface="+mn-lt"/>
                <a:ea typeface="+mn-ea"/>
                <a:cs typeface="+mn-cs"/>
              </a:rPr>
              <a:t>between contexts, using multiple contexts requires the explicit transfer of data between devices belonging</a:t>
            </a:r>
          </a:p>
          <a:p>
            <a:r>
              <a:rPr lang="en-US" sz="1200" b="0" i="0" u="none" strike="noStrike" kern="1200" baseline="0" dirty="0" smtClean="0">
                <a:solidFill>
                  <a:schemeClr val="tx1"/>
                </a:solidFill>
                <a:latin typeface="+mn-lt"/>
                <a:ea typeface="+mn-ea"/>
                <a:cs typeface="+mn-cs"/>
              </a:rPr>
              <a:t>to </a:t>
            </a:r>
            <a:r>
              <a:rPr lang="en-US" sz="1200" b="0" i="0" u="none" strike="noStrike" kern="1200" baseline="0" dirty="0" err="1" smtClean="0">
                <a:solidFill>
                  <a:schemeClr val="tx1"/>
                </a:solidFill>
                <a:latin typeface="+mn-lt"/>
                <a:ea typeface="+mn-ea"/>
                <a:cs typeface="+mn-cs"/>
              </a:rPr>
              <a:t>dierent</a:t>
            </a:r>
            <a:r>
              <a:rPr lang="en-US" sz="1200" b="0" i="0" u="none" strike="noStrike" kern="1200" baseline="0" dirty="0" smtClean="0">
                <a:solidFill>
                  <a:schemeClr val="tx1"/>
                </a:solidFill>
                <a:latin typeface="+mn-lt"/>
                <a:ea typeface="+mn-ea"/>
                <a:cs typeface="+mn-cs"/>
              </a:rPr>
              <a:t> contexts. Finally, memory objects in OpenCL are referred to as </a:t>
            </a:r>
            <a:r>
              <a:rPr lang="en-US" sz="1200" b="0" i="0" u="none" strike="noStrike" kern="1200" baseline="0" dirty="0" err="1" smtClean="0">
                <a:solidFill>
                  <a:schemeClr val="tx1"/>
                </a:solidFill>
                <a:latin typeface="+mn-lt"/>
                <a:ea typeface="+mn-ea"/>
                <a:cs typeface="+mn-cs"/>
              </a:rPr>
              <a:t>buers</a:t>
            </a:r>
            <a:r>
              <a:rPr lang="en-US" sz="1200" b="0" i="0" u="none" strike="noStrike" kern="1200" baseline="0" dirty="0" smtClean="0">
                <a:solidFill>
                  <a:schemeClr val="tx1"/>
                </a:solidFill>
                <a:latin typeface="+mn-lt"/>
                <a:ea typeface="+mn-ea"/>
                <a:cs typeface="+mn-cs"/>
              </a:rPr>
              <a:t> and can be allocated</a:t>
            </a:r>
          </a:p>
          <a:p>
            <a:r>
              <a:rPr lang="en-US" sz="1200" b="0" i="0" u="none" strike="noStrike" kern="1200" baseline="0" dirty="0" smtClean="0">
                <a:solidFill>
                  <a:schemeClr val="tx1"/>
                </a:solidFill>
                <a:latin typeface="+mn-lt"/>
                <a:ea typeface="+mn-ea"/>
                <a:cs typeface="+mn-cs"/>
              </a:rPr>
              <a:t>in host and device memory.</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19</a:t>
            </a:fld>
            <a:endParaRPr lang="en-US"/>
          </a:p>
        </p:txBody>
      </p:sp>
    </p:spTree>
    <p:extLst>
      <p:ext uri="{BB962C8B-B14F-4D97-AF65-F5344CB8AC3E}">
        <p14:creationId xmlns:p14="http://schemas.microsoft.com/office/powerpoint/2010/main" val="4478833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Scalar unit is used for control flow; for example, comparisons will generate a result for each of the 64 work-items in a </a:t>
            </a:r>
            <a:r>
              <a:rPr lang="en-US" dirty="0" err="1" smtClean="0"/>
              <a:t>wavefront</a:t>
            </a:r>
            <a:r>
              <a:rPr lang="en-US" dirty="0" smtClean="0"/>
              <a: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22</a:t>
            </a:fld>
            <a:endParaRPr lang="en-US"/>
          </a:p>
        </p:txBody>
      </p:sp>
    </p:spTree>
    <p:extLst>
      <p:ext uri="{BB962C8B-B14F-4D97-AF65-F5344CB8AC3E}">
        <p14:creationId xmlns:p14="http://schemas.microsoft.com/office/powerpoint/2010/main" val="18058442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cache coherency protocol shares data through the L2 cache, </a:t>
            </a:r>
          </a:p>
          <a:p>
            <a:endParaRPr lang="en-US"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4 Compute Units share a single 32KB L1 instruction cache that is 4-way associative and backed by the L2 cache. </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The compute unit selects a single SIMD to decode and issue each cycle, using round-robin arbitration.</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branches, scalar ALU or memory, vector ALU, vector memory, local data share, global data share or export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Each compute unit has an 8KB scalar register file that is divided into 512 entries for each SIMD. </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The scalar L1 data cache is a read only structure. Since the scalar pipelines are primarily meant for control flow, there is no need to write results back to memory.</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The 16KB scalar data L1 is 4-way associative with 64B lines and LRU replacement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The vector register file the register file can be partitioned into four independent slices, SIMD has a 64KB partition of </a:t>
            </a:r>
            <a:r>
              <a:rPr lang="en-US" dirty="0" err="1" smtClean="0"/>
              <a:t>vGPRs</a:t>
            </a:r>
            <a:endParaRPr lang="en-US"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Each SIMD includes a 16-lane vector pipeline</a:t>
            </a:r>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D28024B5-8379-3643-B78A-1520172086BF}" type="slidenum">
              <a:rPr lang="en-US" smtClean="0"/>
              <a:t>23</a:t>
            </a:fld>
            <a:endParaRPr lang="en-US"/>
          </a:p>
        </p:txBody>
      </p:sp>
    </p:spTree>
    <p:extLst>
      <p:ext uri="{BB962C8B-B14F-4D97-AF65-F5344CB8AC3E}">
        <p14:creationId xmlns:p14="http://schemas.microsoft.com/office/powerpoint/2010/main" val="20311608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24</a:t>
            </a:fld>
            <a:endParaRPr lang="en-US"/>
          </a:p>
        </p:txBody>
      </p:sp>
    </p:spTree>
    <p:extLst>
      <p:ext uri="{BB962C8B-B14F-4D97-AF65-F5344CB8AC3E}">
        <p14:creationId xmlns:p14="http://schemas.microsoft.com/office/powerpoint/2010/main" val="9448148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two command processors, which can process two command queues concurrently. The Scalar Unit, Vector Unit, Level 1 data cache (L1), and Local Data Share (LDS) are the components of one compute unit, of which there are 32. The scalar (SC) cache is the scalar unit data cache, and the Level 2 cache consists of instructions and data.</a:t>
            </a:r>
          </a:p>
          <a:p>
            <a:endParaRPr lang="en-US" dirty="0" smtClean="0"/>
          </a:p>
          <a:p>
            <a:r>
              <a:rPr lang="en-US" dirty="0" smtClean="0"/>
              <a:t>On devices in the Southern Island family, the four stream cores execute code from four different </a:t>
            </a:r>
            <a:r>
              <a:rPr lang="en-US" dirty="0" err="1" smtClean="0"/>
              <a:t>wavefronts</a:t>
            </a:r>
            <a:r>
              <a:rPr lang="en-US" dirty="0" smtClean="0"/>
              <a:t>.</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25</a:t>
            </a:fld>
            <a:endParaRPr lang="en-US"/>
          </a:p>
        </p:txBody>
      </p:sp>
    </p:spTree>
    <p:extLst>
      <p:ext uri="{BB962C8B-B14F-4D97-AF65-F5344CB8AC3E}">
        <p14:creationId xmlns:p14="http://schemas.microsoft.com/office/powerpoint/2010/main" val="15198872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3</a:t>
            </a:fld>
            <a:endParaRPr lang="en-US"/>
          </a:p>
        </p:txBody>
      </p:sp>
    </p:spTree>
    <p:extLst>
      <p:ext uri="{BB962C8B-B14F-4D97-AF65-F5344CB8AC3E}">
        <p14:creationId xmlns:p14="http://schemas.microsoft.com/office/powerpoint/2010/main" val="740020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AMD Radeon HD 7770 GPU, for example, supports more than 25,000 in-flight work-items and can switch to a new </a:t>
            </a:r>
            <a:r>
              <a:rPr lang="en-US" dirty="0" err="1" smtClean="0"/>
              <a:t>wavefront</a:t>
            </a:r>
            <a:r>
              <a:rPr lang="en-US" dirty="0" smtClean="0"/>
              <a:t> (containing up to 64 work-items) in a single cycle. The CPU supports only four hardware threads, and thread-switching requires saving and restoring the CPU registers from memory. The GPU requires many active threads to both keep the execution resources busy, as well as provide enough threads to hide the long latency of cache misses.</a:t>
            </a:r>
          </a:p>
          <a:p>
            <a:endParaRPr lang="en-US" dirty="0" smtClean="0"/>
          </a:p>
          <a:p>
            <a:r>
              <a:rPr lang="en-US" dirty="0" smtClean="0"/>
              <a:t>In this example, the CPU device contains 512 kB L2 cache/core plus a 6 MB L3 cache</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27</a:t>
            </a:fld>
            <a:endParaRPr lang="en-US"/>
          </a:p>
        </p:txBody>
      </p:sp>
    </p:spTree>
    <p:extLst>
      <p:ext uri="{BB962C8B-B14F-4D97-AF65-F5344CB8AC3E}">
        <p14:creationId xmlns:p14="http://schemas.microsoft.com/office/powerpoint/2010/main" val="5425447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flow control operations such as branches are encountered in a work-item, it causes the entire </a:t>
            </a:r>
            <a:r>
              <a:rPr lang="en-US" dirty="0" err="1" smtClean="0"/>
              <a:t>wavefront</a:t>
            </a:r>
            <a:r>
              <a:rPr lang="en-US" dirty="0" smtClean="0"/>
              <a:t> to execute all possible paths serially. This can have a negative impact on performance since a single work-item taking a divergent path will force the entire </a:t>
            </a:r>
            <a:r>
              <a:rPr lang="en-US" dirty="0" err="1" smtClean="0"/>
              <a:t>wavefront</a:t>
            </a:r>
            <a:r>
              <a:rPr lang="en-US" dirty="0" smtClean="0"/>
              <a:t> to also execute the path.</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28</a:t>
            </a:fld>
            <a:endParaRPr lang="en-US"/>
          </a:p>
        </p:txBody>
      </p:sp>
    </p:spTree>
    <p:extLst>
      <p:ext uri="{BB962C8B-B14F-4D97-AF65-F5344CB8AC3E}">
        <p14:creationId xmlns:p14="http://schemas.microsoft.com/office/powerpoint/2010/main" val="90717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syntaxhighlight.in</a:t>
            </a:r>
            <a:r>
              <a:rPr lang="en-US" dirty="0" smtClean="0"/>
              <a:t>/</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30</a:t>
            </a:fld>
            <a:endParaRPr lang="en-US"/>
          </a:p>
        </p:txBody>
      </p:sp>
    </p:spTree>
    <p:extLst>
      <p:ext uri="{BB962C8B-B14F-4D97-AF65-F5344CB8AC3E}">
        <p14:creationId xmlns:p14="http://schemas.microsoft.com/office/powerpoint/2010/main" val="18951795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smtClean="0">
                <a:solidFill>
                  <a:schemeClr val="tx1"/>
                </a:solidFill>
                <a:effectLst/>
                <a:latin typeface="+mn-lt"/>
                <a:ea typeface="+mn-ea"/>
                <a:cs typeface="+mn-cs"/>
              </a:rPr>
              <a:t>GigaFlop</a:t>
            </a:r>
            <a:r>
              <a:rPr lang="en-US" sz="1200" b="0" i="0" kern="1200" dirty="0" smtClean="0">
                <a:solidFill>
                  <a:schemeClr val="tx1"/>
                </a:solidFill>
                <a:effectLst/>
                <a:latin typeface="+mn-lt"/>
                <a:ea typeface="+mn-ea"/>
                <a:cs typeface="+mn-cs"/>
              </a:rPr>
              <a:t> (or </a:t>
            </a:r>
            <a:r>
              <a:rPr lang="en-US" sz="1200" b="0" i="0" kern="1200" dirty="0" err="1" smtClean="0">
                <a:solidFill>
                  <a:schemeClr val="tx1"/>
                </a:solidFill>
                <a:effectLst/>
                <a:latin typeface="+mn-lt"/>
                <a:ea typeface="+mn-ea"/>
                <a:cs typeface="+mn-cs"/>
              </a:rPr>
              <a:t>Gflop</a:t>
            </a:r>
            <a:r>
              <a:rPr lang="en-US" sz="1200" b="0" i="0" kern="1200" dirty="0" smtClean="0">
                <a:solidFill>
                  <a:schemeClr val="tx1"/>
                </a:solidFill>
                <a:effectLst/>
                <a:latin typeface="+mn-lt"/>
                <a:ea typeface="+mn-ea"/>
                <a:cs typeface="+mn-cs"/>
              </a:rPr>
              <a:t>) is a billion FLOPS</a:t>
            </a:r>
          </a:p>
          <a:p>
            <a:endParaRPr lang="en-US" sz="1200" b="0" i="0" kern="1200" dirty="0" smtClean="0">
              <a:solidFill>
                <a:schemeClr val="tx1"/>
              </a:solidFill>
              <a:effectLst/>
              <a:latin typeface="+mn-lt"/>
              <a:ea typeface="+mn-ea"/>
              <a:cs typeface="+mn-cs"/>
            </a:endParaRPr>
          </a:p>
          <a:p>
            <a:r>
              <a:rPr lang="en-US" sz="1200" b="0" i="0" u="none" strike="noStrike" kern="1200" baseline="0" dirty="0" smtClean="0">
                <a:solidFill>
                  <a:schemeClr val="tx1"/>
                </a:solidFill>
                <a:latin typeface="+mn-lt"/>
                <a:ea typeface="+mn-ea"/>
                <a:cs typeface="+mn-cs"/>
              </a:rPr>
              <a:t>The performance results are shown in Figure 20 with the HD7970 GPU topping the chart at 863 </a:t>
            </a:r>
            <a:r>
              <a:rPr lang="en-US" sz="1200" b="0" i="0" u="none" strike="noStrike" kern="1200" baseline="0" dirty="0" err="1" smtClean="0">
                <a:solidFill>
                  <a:schemeClr val="tx1"/>
                </a:solidFill>
                <a:latin typeface="+mn-lt"/>
                <a:ea typeface="+mn-ea"/>
                <a:cs typeface="+mn-cs"/>
              </a:rPr>
              <a:t>Gflop</a:t>
            </a:r>
            <a:r>
              <a:rPr lang="en-US" sz="1200" b="0" i="0" u="none" strike="noStrike" kern="1200" baseline="0" dirty="0" smtClean="0">
                <a:solidFill>
                  <a:schemeClr val="tx1"/>
                </a:solidFill>
                <a:latin typeface="+mn-lt"/>
                <a:ea typeface="+mn-ea"/>
                <a:cs typeface="+mn-cs"/>
              </a:rPr>
              <a:t>/s. Comparing against a fasted CPU, the Intel Core i7, at 64 </a:t>
            </a:r>
            <a:r>
              <a:rPr lang="en-US" sz="1200" b="0" i="0" u="none" strike="noStrike" kern="1200" baseline="0" dirty="0" err="1" smtClean="0">
                <a:solidFill>
                  <a:schemeClr val="tx1"/>
                </a:solidFill>
                <a:latin typeface="+mn-lt"/>
                <a:ea typeface="+mn-ea"/>
                <a:cs typeface="+mn-cs"/>
              </a:rPr>
              <a:t>Gflop</a:t>
            </a:r>
            <a:r>
              <a:rPr lang="en-US" sz="1200" b="0" i="0" u="none" strike="noStrike" kern="1200" baseline="0" dirty="0" smtClean="0">
                <a:solidFill>
                  <a:schemeClr val="tx1"/>
                </a:solidFill>
                <a:latin typeface="+mn-lt"/>
                <a:ea typeface="+mn-ea"/>
                <a:cs typeface="+mn-cs"/>
              </a:rPr>
              <a:t>/s, which comes out as approx. 13.5 slower than the GPU. </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37</a:t>
            </a:fld>
            <a:endParaRPr lang="en-US"/>
          </a:p>
        </p:txBody>
      </p:sp>
    </p:spTree>
    <p:extLst>
      <p:ext uri="{BB962C8B-B14F-4D97-AF65-F5344CB8AC3E}">
        <p14:creationId xmlns:p14="http://schemas.microsoft.com/office/powerpoint/2010/main" val="13581423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GPU used is the Radeon HD7970 (codenamed Tahiti).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4.37 </a:t>
            </a:r>
            <a:r>
              <a:rPr lang="en-US" sz="1200" b="0" i="0" u="none" strike="noStrike" kern="1200" baseline="0" dirty="0" err="1" smtClean="0">
                <a:solidFill>
                  <a:schemeClr val="tx1"/>
                </a:solidFill>
                <a:latin typeface="+mn-lt"/>
                <a:ea typeface="+mn-ea"/>
                <a:cs typeface="+mn-cs"/>
              </a:rPr>
              <a:t>TFlops</a:t>
            </a:r>
            <a:r>
              <a:rPr lang="en-US" sz="1200" b="0" i="0" u="none" strike="noStrike" kern="1200" baseline="0" dirty="0" smtClean="0">
                <a:solidFill>
                  <a:schemeClr val="tx1"/>
                </a:solidFill>
                <a:latin typeface="+mn-lt"/>
                <a:ea typeface="+mn-ea"/>
                <a:cs typeface="+mn-cs"/>
              </a:rPr>
              <a:t> for SGEMM and 1.64 </a:t>
            </a:r>
            <a:r>
              <a:rPr lang="en-US" sz="1200" b="0" i="0" u="none" strike="noStrike" kern="1200" baseline="0" dirty="0" err="1" smtClean="0">
                <a:solidFill>
                  <a:schemeClr val="tx1"/>
                </a:solidFill>
                <a:latin typeface="+mn-lt"/>
                <a:ea typeface="+mn-ea"/>
                <a:cs typeface="+mn-cs"/>
              </a:rPr>
              <a:t>Tflops</a:t>
            </a:r>
            <a:r>
              <a:rPr lang="en-US" sz="1200" b="0" i="0" u="none" strike="noStrike" kern="1200" baseline="0" dirty="0" smtClean="0">
                <a:solidFill>
                  <a:schemeClr val="tx1"/>
                </a:solidFill>
                <a:latin typeface="+mn-lt"/>
                <a:ea typeface="+mn-ea"/>
                <a:cs typeface="+mn-cs"/>
              </a:rPr>
              <a:t> for DGEMM </a:t>
            </a:r>
          </a:p>
          <a:p>
            <a:endParaRPr lang="en-US" sz="1200" b="0" i="0" u="none" strike="noStrike"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38</a:t>
            </a:fld>
            <a:endParaRPr lang="en-US"/>
          </a:p>
        </p:txBody>
      </p:sp>
    </p:spTree>
    <p:extLst>
      <p:ext uri="{BB962C8B-B14F-4D97-AF65-F5344CB8AC3E}">
        <p14:creationId xmlns:p14="http://schemas.microsoft.com/office/powerpoint/2010/main" val="1154155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t>
            </a:r>
            <a:r>
              <a:rPr lang="en-US" dirty="0" smtClean="0"/>
              <a:t>start</a:t>
            </a:r>
            <a:r>
              <a:rPr lang="en-US" baseline="0" dirty="0" smtClean="0"/>
              <a:t> by exploring the multiplication of two square matrices. We can see that that the computation of each entry, say (1,1) or (1,2), in the resulting matrix is independent of each other. </a:t>
            </a:r>
          </a:p>
          <a:p>
            <a:endParaRPr lang="en-US" baseline="0" dirty="0" smtClean="0"/>
          </a:p>
          <a:p>
            <a:r>
              <a:rPr lang="en-US" baseline="0" dirty="0" smtClean="0"/>
              <a:t>The operation is </a:t>
            </a:r>
            <a:r>
              <a:rPr lang="el-GR" sz="1200" b="0" i="0" kern="1200" dirty="0" smtClean="0">
                <a:solidFill>
                  <a:schemeClr val="tx1"/>
                </a:solidFill>
                <a:effectLst/>
                <a:latin typeface="+mn-lt"/>
                <a:ea typeface="+mn-ea"/>
                <a:cs typeface="+mn-cs"/>
              </a:rPr>
              <a:t>Θ(</a:t>
            </a:r>
            <a:r>
              <a:rPr lang="el-GR" sz="1200" b="0" i="1" kern="1200" dirty="0" smtClean="0">
                <a:solidFill>
                  <a:schemeClr val="tx1"/>
                </a:solidFill>
                <a:effectLst/>
                <a:latin typeface="+mn-lt"/>
                <a:ea typeface="+mn-ea"/>
                <a:cs typeface="+mn-cs"/>
              </a:rPr>
              <a:t>n</a:t>
            </a:r>
            <a:r>
              <a:rPr lang="el-GR" sz="1200" b="0" i="0" kern="1200" baseline="30000" dirty="0" smtClean="0">
                <a:solidFill>
                  <a:schemeClr val="tx1"/>
                </a:solidFill>
                <a:effectLst/>
                <a:latin typeface="+mn-lt"/>
                <a:ea typeface="+mn-ea"/>
                <a:cs typeface="+mn-cs"/>
              </a:rPr>
              <a:t>3</a:t>
            </a:r>
            <a:r>
              <a:rPr lang="el-GR" sz="1200" b="0" i="0" kern="1200" dirty="0" smtClean="0">
                <a:solidFill>
                  <a:schemeClr val="tx1"/>
                </a:solidFill>
                <a:effectLst/>
                <a:latin typeface="+mn-lt"/>
                <a:ea typeface="+mn-ea"/>
                <a:cs typeface="+mn-cs"/>
              </a:rPr>
              <a:t>)</a:t>
            </a:r>
            <a:r>
              <a:rPr lang="en-US" sz="1200" b="0" i="0" kern="1200" dirty="0" smtClean="0">
                <a:solidFill>
                  <a:schemeClr val="tx1"/>
                </a:solidFill>
                <a:effectLst/>
                <a:latin typeface="+mn-lt"/>
                <a:ea typeface="+mn-ea"/>
                <a:cs typeface="+mn-cs"/>
              </a:rPr>
              <a:t>, where n</a:t>
            </a:r>
            <a:r>
              <a:rPr lang="en-US" sz="1200" b="0" i="0" kern="1200" baseline="0" dirty="0" smtClean="0">
                <a:solidFill>
                  <a:schemeClr val="tx1"/>
                </a:solidFill>
                <a:effectLst/>
                <a:latin typeface="+mn-lt"/>
                <a:ea typeface="+mn-ea"/>
                <a:cs typeface="+mn-cs"/>
              </a:rPr>
              <a:t> is the dimension of the matrix</a:t>
            </a:r>
          </a:p>
          <a:p>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4</a:t>
            </a:fld>
            <a:endParaRPr lang="en-US"/>
          </a:p>
        </p:txBody>
      </p:sp>
    </p:spTree>
    <p:extLst>
      <p:ext uri="{BB962C8B-B14F-4D97-AF65-F5344CB8AC3E}">
        <p14:creationId xmlns:p14="http://schemas.microsoft.com/office/powerpoint/2010/main" val="16012003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sequential</a:t>
            </a:r>
            <a:r>
              <a:rPr lang="en-US" baseline="0" dirty="0" smtClean="0"/>
              <a:t> case to be executed on a single core of a CPU looks as follows</a:t>
            </a:r>
          </a:p>
          <a:p>
            <a:endParaRPr lang="en-US" baseline="0" dirty="0" smtClean="0"/>
          </a:p>
          <a:p>
            <a:r>
              <a:rPr lang="en-US" baseline="0" dirty="0" smtClean="0"/>
              <a:t>The innermost loop is independent and can be computed on different threads</a:t>
            </a:r>
          </a:p>
          <a:p>
            <a:endParaRPr lang="en-US" baseline="0" dirty="0" smtClean="0"/>
          </a:p>
          <a:p>
            <a:r>
              <a:rPr lang="en-US" baseline="0" dirty="0" smtClean="0"/>
              <a:t>Imagine we break this up into a 2 dimensional space as follows</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5</a:t>
            </a:fld>
            <a:endParaRPr lang="en-US"/>
          </a:p>
        </p:txBody>
      </p:sp>
    </p:spTree>
    <p:extLst>
      <p:ext uri="{BB962C8B-B14F-4D97-AF65-F5344CB8AC3E}">
        <p14:creationId xmlns:p14="http://schemas.microsoft.com/office/powerpoint/2010/main" val="324892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6</a:t>
            </a:fld>
            <a:endParaRPr lang="en-US"/>
          </a:p>
        </p:txBody>
      </p:sp>
    </p:spTree>
    <p:extLst>
      <p:ext uri="{BB962C8B-B14F-4D97-AF65-F5344CB8AC3E}">
        <p14:creationId xmlns:p14="http://schemas.microsoft.com/office/powerpoint/2010/main" val="2002480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function can be viewed from the outside as an atomic operation or instruction,</a:t>
            </a:r>
            <a:r>
              <a:rPr lang="en-US" baseline="0" dirty="0" smtClean="0"/>
              <a:t> it is generic and can apply to the computation of any given entry in the C matrix.</a:t>
            </a:r>
            <a:endParaRPr lang="en-US" dirty="0" smtClean="0"/>
          </a:p>
          <a:p>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7</a:t>
            </a:fld>
            <a:endParaRPr lang="en-US"/>
          </a:p>
        </p:txBody>
      </p:sp>
    </p:spTree>
    <p:extLst>
      <p:ext uri="{BB962C8B-B14F-4D97-AF65-F5344CB8AC3E}">
        <p14:creationId xmlns:p14="http://schemas.microsoft.com/office/powerpoint/2010/main" val="980998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can we do this efficiently with the support of some programming language</a:t>
            </a:r>
            <a:r>
              <a:rPr lang="en-US" dirty="0" smtClean="0"/>
              <a:t>?</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Exploits the data level parallelism</a:t>
            </a:r>
            <a:endParaRPr lang="en-US" dirty="0" smtClean="0"/>
          </a:p>
          <a:p>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8</a:t>
            </a:fld>
            <a:endParaRPr lang="en-US"/>
          </a:p>
        </p:txBody>
      </p:sp>
    </p:spTree>
    <p:extLst>
      <p:ext uri="{BB962C8B-B14F-4D97-AF65-F5344CB8AC3E}">
        <p14:creationId xmlns:p14="http://schemas.microsoft.com/office/powerpoint/2010/main" val="883061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 OpenCL (Open Computing Language) is a standard for writing portable parallel applications which</a:t>
            </a:r>
          </a:p>
          <a:p>
            <a:r>
              <a:rPr lang="en-US" sz="1200" b="0" i="0" u="none" strike="noStrike" kern="1200" baseline="0" dirty="0" smtClean="0">
                <a:solidFill>
                  <a:schemeClr val="tx1"/>
                </a:solidFill>
                <a:latin typeface="+mn-lt"/>
                <a:ea typeface="+mn-ea"/>
                <a:cs typeface="+mn-cs"/>
              </a:rPr>
              <a:t>run across a multitude of heterogeneous platforms. Applications written using the OpenCL API (Application</a:t>
            </a:r>
          </a:p>
          <a:p>
            <a:r>
              <a:rPr lang="en-US" sz="1200" b="0" i="0" u="none" strike="noStrike" kern="1200" baseline="0" dirty="0" smtClean="0">
                <a:solidFill>
                  <a:schemeClr val="tx1"/>
                </a:solidFill>
                <a:latin typeface="+mn-lt"/>
                <a:ea typeface="+mn-ea"/>
                <a:cs typeface="+mn-cs"/>
              </a:rPr>
              <a:t>Programming Interface) can target accelerator devices such as Accelerated Processing Units</a:t>
            </a:r>
          </a:p>
          <a:p>
            <a:r>
              <a:rPr lang="en-US" sz="1200" b="0" i="0" u="none" strike="noStrike" kern="1200" baseline="0" dirty="0" smtClean="0">
                <a:solidFill>
                  <a:schemeClr val="tx1"/>
                </a:solidFill>
                <a:latin typeface="+mn-lt"/>
                <a:ea typeface="+mn-ea"/>
                <a:cs typeface="+mn-cs"/>
              </a:rPr>
              <a:t>(APUs), multi-core CPUs, GPUs, and Field-Programmable Gate Arrays (FPGA) without </a:t>
            </a:r>
            <a:r>
              <a:rPr lang="en-US" sz="1200" b="0" i="0" u="none" strike="noStrike" kern="1200" baseline="0" dirty="0" err="1" smtClean="0">
                <a:solidFill>
                  <a:schemeClr val="tx1"/>
                </a:solidFill>
                <a:latin typeface="+mn-lt"/>
                <a:ea typeface="+mn-ea"/>
                <a:cs typeface="+mn-cs"/>
              </a:rPr>
              <a:t>modication</a:t>
            </a:r>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or maintaining multiple versions of the application. An OpenCL system consists of a host and one or</a:t>
            </a:r>
          </a:p>
          <a:p>
            <a:r>
              <a:rPr lang="en-US" sz="1200" b="0" i="0" u="none" strike="noStrike" kern="1200" baseline="0" dirty="0" smtClean="0">
                <a:solidFill>
                  <a:schemeClr val="tx1"/>
                </a:solidFill>
                <a:latin typeface="+mn-lt"/>
                <a:ea typeface="+mn-ea"/>
                <a:cs typeface="+mn-cs"/>
              </a:rPr>
              <a:t>more accelerators, which run kernels written in a subset of the C99 standard </a:t>
            </a:r>
            <a:r>
              <a:rPr lang="en-US" sz="1200" b="0" i="0" u="none" strike="noStrike" kern="1200" baseline="0" dirty="0" err="1" smtClean="0">
                <a:solidFill>
                  <a:schemeClr val="tx1"/>
                </a:solidFill>
                <a:latin typeface="+mn-lt"/>
                <a:ea typeface="+mn-ea"/>
                <a:cs typeface="+mn-cs"/>
              </a:rPr>
              <a:t>dened</a:t>
            </a:r>
            <a:r>
              <a:rPr lang="en-US" sz="1200" b="0" i="0" u="none" strike="noStrike" kern="1200" baseline="0" dirty="0" smtClean="0">
                <a:solidFill>
                  <a:schemeClr val="tx1"/>
                </a:solidFill>
                <a:latin typeface="+mn-lt"/>
                <a:ea typeface="+mn-ea"/>
                <a:cs typeface="+mn-cs"/>
              </a:rPr>
              <a:t> by [15]. OpenCL operations</a:t>
            </a:r>
          </a:p>
          <a:p>
            <a:r>
              <a:rPr lang="en-US" sz="1200" b="0" i="0" u="none" strike="noStrike" kern="1200" baseline="0" dirty="0" smtClean="0">
                <a:solidFill>
                  <a:schemeClr val="tx1"/>
                </a:solidFill>
                <a:latin typeface="+mn-lt"/>
                <a:ea typeface="+mn-ea"/>
                <a:cs typeface="+mn-cs"/>
              </a:rPr>
              <a:t>are exposed to host applications via a standardized API while the underlying host-to-hardware </a:t>
            </a:r>
          </a:p>
          <a:p>
            <a:r>
              <a:rPr lang="en-US" sz="1200" b="0" i="0" u="none" strike="noStrike" kern="1200" baseline="0" dirty="0" smtClean="0">
                <a:solidFill>
                  <a:schemeClr val="tx1"/>
                </a:solidFill>
                <a:latin typeface="+mn-lt"/>
                <a:ea typeface="+mn-ea"/>
                <a:cs typeface="+mn-cs"/>
              </a:rPr>
              <a:t> interaction is implemented by the device vendor. The OpenCL standard is best described by four models:</a:t>
            </a:r>
          </a:p>
          <a:p>
            <a:r>
              <a:rPr lang="en-US" sz="1200" b="0" i="0" u="none" strike="noStrike" kern="1200" baseline="0" dirty="0" smtClean="0">
                <a:solidFill>
                  <a:schemeClr val="tx1"/>
                </a:solidFill>
                <a:latin typeface="+mn-lt"/>
                <a:ea typeface="+mn-ea"/>
                <a:cs typeface="+mn-cs"/>
              </a:rPr>
              <a:t>the platform model, the execution model, the memory model, and the programming model. The four</a:t>
            </a:r>
          </a:p>
          <a:p>
            <a:r>
              <a:rPr lang="en-US" sz="1200" b="0" i="0" u="none" strike="noStrike" kern="1200" baseline="0" dirty="0" smtClean="0">
                <a:solidFill>
                  <a:schemeClr val="tx1"/>
                </a:solidFill>
                <a:latin typeface="+mn-lt"/>
                <a:ea typeface="+mn-ea"/>
                <a:cs typeface="+mn-cs"/>
              </a:rPr>
              <a:t>models as well as methods for performing synchronization are discussed in the following subsections.</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10</a:t>
            </a:fld>
            <a:endParaRPr lang="en-US"/>
          </a:p>
        </p:txBody>
      </p:sp>
    </p:spTree>
    <p:extLst>
      <p:ext uri="{BB962C8B-B14F-4D97-AF65-F5344CB8AC3E}">
        <p14:creationId xmlns:p14="http://schemas.microsoft.com/office/powerpoint/2010/main" val="20154573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 The execution model is divided into two parts, the host bound execution which invokes the OpenCL</a:t>
            </a:r>
          </a:p>
          <a:p>
            <a:r>
              <a:rPr lang="en-US" sz="1200" b="0" i="0" u="none" strike="noStrike" kern="1200" baseline="0" dirty="0" smtClean="0">
                <a:solidFill>
                  <a:schemeClr val="tx1"/>
                </a:solidFill>
                <a:latin typeface="+mn-lt"/>
                <a:ea typeface="+mn-ea"/>
                <a:cs typeface="+mn-cs"/>
              </a:rPr>
              <a:t>API, and the kernel execution which is performed on the accelerator. On the device side, the smallest</a:t>
            </a:r>
          </a:p>
          <a:p>
            <a:r>
              <a:rPr lang="en-US" sz="1200" b="0" i="0" u="none" strike="noStrike" kern="1200" baseline="0" dirty="0" smtClean="0">
                <a:solidFill>
                  <a:schemeClr val="tx1"/>
                </a:solidFill>
                <a:latin typeface="+mn-lt"/>
                <a:ea typeface="+mn-ea"/>
                <a:cs typeface="+mn-cs"/>
              </a:rPr>
              <a:t>unit of work is referred to as a work-item, which represents a single instance of a kernel. A work-item is</a:t>
            </a:r>
          </a:p>
          <a:p>
            <a:r>
              <a:rPr lang="en-US" sz="1200" b="0" i="0" u="none" strike="noStrike" kern="1200" baseline="0" dirty="0" smtClean="0">
                <a:solidFill>
                  <a:schemeClr val="tx1"/>
                </a:solidFill>
                <a:latin typeface="+mn-lt"/>
                <a:ea typeface="+mn-ea"/>
                <a:cs typeface="+mn-cs"/>
              </a:rPr>
              <a:t>indexed in a space referred to as the </a:t>
            </a:r>
            <a:r>
              <a:rPr lang="en-US" sz="1200" b="0" i="0" u="none" strike="noStrike" kern="1200" baseline="0" dirty="0" err="1" smtClean="0">
                <a:solidFill>
                  <a:schemeClr val="tx1"/>
                </a:solidFill>
                <a:latin typeface="+mn-lt"/>
                <a:ea typeface="+mn-ea"/>
                <a:cs typeface="+mn-cs"/>
              </a:rPr>
              <a:t>NDRange</a:t>
            </a:r>
            <a:r>
              <a:rPr lang="en-US" sz="1200" b="0" i="0" u="none" strike="noStrike" kern="1200" baseline="0" dirty="0" smtClean="0">
                <a:solidFill>
                  <a:schemeClr val="tx1"/>
                </a:solidFill>
                <a:latin typeface="+mn-lt"/>
                <a:ea typeface="+mn-ea"/>
                <a:cs typeface="+mn-cs"/>
              </a:rPr>
              <a:t>. The </a:t>
            </a:r>
            <a:r>
              <a:rPr lang="en-US" sz="1200" b="0" i="0" u="none" strike="noStrike" kern="1200" baseline="0" dirty="0" err="1" smtClean="0">
                <a:solidFill>
                  <a:schemeClr val="tx1"/>
                </a:solidFill>
                <a:latin typeface="+mn-lt"/>
                <a:ea typeface="+mn-ea"/>
                <a:cs typeface="+mn-cs"/>
              </a:rPr>
              <a:t>NDRange</a:t>
            </a:r>
            <a:r>
              <a:rPr lang="en-US" sz="1200" b="0" i="0" u="none" strike="noStrike" kern="1200" baseline="0" dirty="0" smtClean="0">
                <a:solidFill>
                  <a:schemeClr val="tx1"/>
                </a:solidFill>
                <a:latin typeface="+mn-lt"/>
                <a:ea typeface="+mn-ea"/>
                <a:cs typeface="+mn-cs"/>
              </a:rPr>
              <a:t> can be one, two, or three dimensional,</a:t>
            </a:r>
          </a:p>
          <a:p>
            <a:r>
              <a:rPr lang="en-US" sz="1200" b="0" i="0" u="none" strike="noStrike" kern="1200" baseline="0" dirty="0" smtClean="0">
                <a:solidFill>
                  <a:schemeClr val="tx1"/>
                </a:solidFill>
                <a:latin typeface="+mn-lt"/>
                <a:ea typeface="+mn-ea"/>
                <a:cs typeface="+mn-cs"/>
              </a:rPr>
              <a:t>and for each point in the </a:t>
            </a:r>
            <a:r>
              <a:rPr lang="en-US" sz="1200" b="0" i="0" u="none" strike="noStrike" kern="1200" baseline="0" dirty="0" err="1" smtClean="0">
                <a:solidFill>
                  <a:schemeClr val="tx1"/>
                </a:solidFill>
                <a:latin typeface="+mn-lt"/>
                <a:ea typeface="+mn-ea"/>
                <a:cs typeface="+mn-cs"/>
              </a:rPr>
              <a:t>NDRange</a:t>
            </a:r>
            <a:r>
              <a:rPr lang="en-US" sz="1200" b="0" i="0" u="none" strike="noStrike" kern="1200" baseline="0" dirty="0" smtClean="0">
                <a:solidFill>
                  <a:schemeClr val="tx1"/>
                </a:solidFill>
                <a:latin typeface="+mn-lt"/>
                <a:ea typeface="+mn-ea"/>
                <a:cs typeface="+mn-cs"/>
              </a:rPr>
              <a:t> there exists a kernel instance (work-item). A work-group is </a:t>
            </a:r>
            <a:r>
              <a:rPr lang="en-US" sz="1200" b="0" i="0" u="none" strike="noStrike" kern="1200" baseline="0" dirty="0" err="1" smtClean="0">
                <a:solidFill>
                  <a:schemeClr val="tx1"/>
                </a:solidFill>
                <a:latin typeface="+mn-lt"/>
                <a:ea typeface="+mn-ea"/>
                <a:cs typeface="+mn-cs"/>
              </a:rPr>
              <a:t>dened</a:t>
            </a:r>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as a grouping of multiple work-items which execute concurrently on a single compute unit.</a:t>
            </a:r>
            <a:endParaRPr lang="en-US" dirty="0"/>
          </a:p>
        </p:txBody>
      </p:sp>
      <p:sp>
        <p:nvSpPr>
          <p:cNvPr id="4" name="Slide Number Placeholder 3"/>
          <p:cNvSpPr>
            <a:spLocks noGrp="1"/>
          </p:cNvSpPr>
          <p:nvPr>
            <p:ph type="sldNum" sz="quarter" idx="10"/>
          </p:nvPr>
        </p:nvSpPr>
        <p:spPr/>
        <p:txBody>
          <a:bodyPr/>
          <a:lstStyle/>
          <a:p>
            <a:fld id="{D28024B5-8379-3643-B78A-1520172086BF}" type="slidenum">
              <a:rPr lang="en-US" smtClean="0"/>
              <a:t>13</a:t>
            </a:fld>
            <a:endParaRPr lang="en-US"/>
          </a:p>
        </p:txBody>
      </p:sp>
    </p:spTree>
    <p:extLst>
      <p:ext uri="{BB962C8B-B14F-4D97-AF65-F5344CB8AC3E}">
        <p14:creationId xmlns:p14="http://schemas.microsoft.com/office/powerpoint/2010/main" val="2081851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10/29/16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10/29/16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10/29/16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10/29/16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10/29/16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10/29/16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10/29/16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10/29/16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10/29/16</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10/29/16</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10/29/16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10/29/16</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2.xml"/><Relationship Id="rId4" Type="http://schemas.openxmlformats.org/officeDocument/2006/relationships/package" Target="../embeddings/Microsoft_Word_Document3.docx"/><Relationship Id="rId5" Type="http://schemas.openxmlformats.org/officeDocument/2006/relationships/image" Target="../media/image17.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Word_Document4.docx"/><Relationship Id="rId4" Type="http://schemas.openxmlformats.org/officeDocument/2006/relationships/image" Target="../media/image18.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package" Target="../embeddings/Microsoft_Word_Document5.docx"/><Relationship Id="rId4" Type="http://schemas.openxmlformats.org/officeDocument/2006/relationships/image" Target="../media/image19.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package" Target="../embeddings/Microsoft_Word_Document6.docx"/><Relationship Id="rId4" Type="http://schemas.openxmlformats.org/officeDocument/2006/relationships/image" Target="../media/image20.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Word_Document7.docx"/><Relationship Id="rId4" Type="http://schemas.openxmlformats.org/officeDocument/2006/relationships/image" Target="../media/image21.emf"/><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Word_Document8.docx"/><Relationship Id="rId4" Type="http://schemas.openxmlformats.org/officeDocument/2006/relationships/image" Target="../media/image22.emf"/><Relationship Id="rId1" Type="http://schemas.openxmlformats.org/officeDocument/2006/relationships/vmlDrawing" Target="../drawings/vmlDrawing8.vml"/><Relationship Id="rId2"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4.png"/></Relationships>
</file>

<file path=ppt/slides/_rels/slide39.xml.rels><?xml version="1.0" encoding="UTF-8" standalone="yes"?>
<Relationships xmlns="http://schemas.openxmlformats.org/package/2006/relationships"><Relationship Id="rId3" Type="http://schemas.openxmlformats.org/officeDocument/2006/relationships/package" Target="../embeddings/Microsoft_Excel_Worksheet9.xlsx"/><Relationship Id="rId4" Type="http://schemas.openxmlformats.org/officeDocument/2006/relationships/image" Target="../media/image25.emf"/><Relationship Id="rId1" Type="http://schemas.openxmlformats.org/officeDocument/2006/relationships/vmlDrawing" Target="../drawings/vmlDrawing9.vml"/><Relationship Id="rId2"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www.khronos.org/registry/cl/specs/opencl-1.2.pdf" TargetMode="External"/><Relationship Id="rId4" Type="http://schemas.openxmlformats.org/officeDocument/2006/relationships/hyperlink" Target="http://developer.amd.com/wordpress/media/2013/07/AMD_Accelerated_Parallel_Processing_OpenCL_Programming_Guide-rev-2.7.pdf" TargetMode="External"/><Relationship Id="rId5" Type="http://schemas.openxmlformats.org/officeDocument/2006/relationships/hyperlink" Target="https://www.amd.com/Documents/GCN_Architecture_whitepaper.pdf" TargetMode="External"/><Relationship Id="rId1" Type="http://schemas.openxmlformats.org/officeDocument/2006/relationships/slideLayout" Target="../slideLayouts/slideLayout2.xml"/><Relationship Id="rId2" Type="http://schemas.openxmlformats.org/officeDocument/2006/relationships/hyperlink" Target="https://www.ruor.uottawa.ca/handle/10393/35128" TargetMode="Externa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4" Type="http://schemas.openxmlformats.org/officeDocument/2006/relationships/package" Target="../embeddings/Microsoft_Word_Document1.docx"/><Relationship Id="rId5" Type="http://schemas.openxmlformats.org/officeDocument/2006/relationships/image" Target="../media/image5.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4" Type="http://schemas.openxmlformats.org/officeDocument/2006/relationships/package" Target="../embeddings/Microsoft_Word_Document2.docx"/><Relationship Id="rId5" Type="http://schemas.openxmlformats.org/officeDocument/2006/relationships/image" Target="../media/image6.emf"/><Relationship Id="rId6" Type="http://schemas.openxmlformats.org/officeDocument/2006/relationships/image" Target="../media/image4.tif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Programming Massively Parallel Architectures in OpenCL</a:t>
            </a:r>
            <a:endParaRPr lang="en-US" dirty="0"/>
          </a:p>
        </p:txBody>
      </p:sp>
      <p:sp>
        <p:nvSpPr>
          <p:cNvPr id="3" name="Subtitle 2"/>
          <p:cNvSpPr>
            <a:spLocks noGrp="1"/>
          </p:cNvSpPr>
          <p:nvPr>
            <p:ph type="subTitle" idx="1"/>
          </p:nvPr>
        </p:nvSpPr>
        <p:spPr/>
        <p:txBody>
          <a:bodyPr/>
          <a:lstStyle/>
          <a:p>
            <a:r>
              <a:rPr lang="en-US" dirty="0" smtClean="0"/>
              <a:t>Presented By Greg Somers for CEG4136</a:t>
            </a:r>
          </a:p>
          <a:p>
            <a:r>
              <a:rPr lang="en-US" dirty="0" smtClean="0"/>
              <a:t>Nov 4, 2016</a:t>
            </a:r>
            <a:endParaRPr lang="en-US" dirty="0"/>
          </a:p>
        </p:txBody>
      </p:sp>
    </p:spTree>
    <p:extLst>
      <p:ext uri="{BB962C8B-B14F-4D97-AF65-F5344CB8AC3E}">
        <p14:creationId xmlns:p14="http://schemas.microsoft.com/office/powerpoint/2010/main" val="1555626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OpenCL</a:t>
            </a:r>
            <a:endParaRPr lang="en-US" dirty="0"/>
          </a:p>
        </p:txBody>
      </p:sp>
      <p:sp>
        <p:nvSpPr>
          <p:cNvPr id="3" name="Content Placeholder 2"/>
          <p:cNvSpPr>
            <a:spLocks noGrp="1"/>
          </p:cNvSpPr>
          <p:nvPr>
            <p:ph idx="1"/>
          </p:nvPr>
        </p:nvSpPr>
        <p:spPr/>
        <p:txBody>
          <a:bodyPr/>
          <a:lstStyle/>
          <a:p>
            <a:pPr>
              <a:buFont typeface="Arial" charset="0"/>
              <a:buChar char="•"/>
            </a:pPr>
            <a:r>
              <a:rPr lang="en-US" dirty="0" smtClean="0">
                <a:solidFill>
                  <a:schemeClr val="tx1"/>
                </a:solidFill>
              </a:rPr>
              <a:t> OpenCL </a:t>
            </a:r>
            <a:r>
              <a:rPr lang="en-US" dirty="0">
                <a:solidFill>
                  <a:schemeClr val="tx1"/>
                </a:solidFill>
              </a:rPr>
              <a:t>(Open Computing Language) </a:t>
            </a:r>
            <a:r>
              <a:rPr lang="en-US" dirty="0" smtClean="0">
                <a:solidFill>
                  <a:schemeClr val="tx1"/>
                </a:solidFill>
              </a:rPr>
              <a:t>- </a:t>
            </a:r>
            <a:r>
              <a:rPr lang="en-US" dirty="0">
                <a:solidFill>
                  <a:schemeClr val="tx1"/>
                </a:solidFill>
              </a:rPr>
              <a:t>is a standard for writing portable parallel applications </a:t>
            </a:r>
            <a:r>
              <a:rPr lang="en-US" dirty="0" smtClean="0">
                <a:solidFill>
                  <a:schemeClr val="tx1"/>
                </a:solidFill>
              </a:rPr>
              <a:t>which run </a:t>
            </a:r>
            <a:r>
              <a:rPr lang="en-US" dirty="0">
                <a:solidFill>
                  <a:schemeClr val="tx1"/>
                </a:solidFill>
              </a:rPr>
              <a:t>across a multitude of heterogeneous </a:t>
            </a:r>
            <a:r>
              <a:rPr lang="en-US" dirty="0" smtClean="0">
                <a:solidFill>
                  <a:schemeClr val="tx1"/>
                </a:solidFill>
              </a:rPr>
              <a:t>platforms (FPGA, CPU, GPU, APU).</a:t>
            </a:r>
            <a:endParaRPr lang="en-US" dirty="0" smtClean="0">
              <a:solidFill>
                <a:schemeClr val="tx1"/>
              </a:solidFill>
            </a:endParaRPr>
          </a:p>
          <a:p>
            <a:pPr>
              <a:buFont typeface="Arial" charset="0"/>
              <a:buChar char="•"/>
            </a:pPr>
            <a:r>
              <a:rPr lang="en-US" dirty="0" smtClean="0">
                <a:solidFill>
                  <a:schemeClr val="tx1"/>
                </a:solidFill>
              </a:rPr>
              <a:t> Applications don’t need to be re-written to target different architectures or hardware vendors</a:t>
            </a:r>
          </a:p>
          <a:p>
            <a:pPr>
              <a:buFont typeface="Arial" charset="0"/>
              <a:buChar char="•"/>
            </a:pPr>
            <a:r>
              <a:rPr lang="en-US" dirty="0" smtClean="0">
                <a:solidFill>
                  <a:schemeClr val="tx1"/>
                </a:solidFill>
              </a:rPr>
              <a:t> An </a:t>
            </a:r>
            <a:r>
              <a:rPr lang="en-US" dirty="0">
                <a:solidFill>
                  <a:schemeClr val="tx1"/>
                </a:solidFill>
              </a:rPr>
              <a:t>OpenCL system consists of a host and one </a:t>
            </a:r>
            <a:r>
              <a:rPr lang="en-US" dirty="0" smtClean="0">
                <a:solidFill>
                  <a:schemeClr val="tx1"/>
                </a:solidFill>
              </a:rPr>
              <a:t>or more </a:t>
            </a:r>
            <a:r>
              <a:rPr lang="en-US" dirty="0">
                <a:solidFill>
                  <a:schemeClr val="tx1"/>
                </a:solidFill>
              </a:rPr>
              <a:t>accelerators, which run compute </a:t>
            </a:r>
            <a:r>
              <a:rPr lang="en-US" dirty="0" smtClean="0">
                <a:solidFill>
                  <a:schemeClr val="tx1"/>
                </a:solidFill>
              </a:rPr>
              <a:t>“kernels” </a:t>
            </a:r>
            <a:r>
              <a:rPr lang="en-US" dirty="0">
                <a:solidFill>
                  <a:schemeClr val="tx1"/>
                </a:solidFill>
              </a:rPr>
              <a:t>written in a subset of the C99 </a:t>
            </a:r>
            <a:r>
              <a:rPr lang="en-US" dirty="0" smtClean="0">
                <a:solidFill>
                  <a:schemeClr val="tx1"/>
                </a:solidFill>
              </a:rPr>
              <a:t>standard</a:t>
            </a:r>
            <a:endParaRPr lang="en-US" dirty="0">
              <a:solidFill>
                <a:schemeClr val="tx1"/>
              </a:solidFill>
            </a:endParaRPr>
          </a:p>
          <a:p>
            <a:pPr>
              <a:buFont typeface="Arial" charset="0"/>
              <a:buChar char="•"/>
            </a:pPr>
            <a:r>
              <a:rPr lang="en-US" dirty="0" smtClean="0"/>
              <a:t>Underlying hardware is abstracted away by a </a:t>
            </a:r>
            <a:r>
              <a:rPr lang="en-US" b="1" dirty="0" smtClean="0">
                <a:solidFill>
                  <a:schemeClr val="tx1"/>
                </a:solidFill>
              </a:rPr>
              <a:t>platform </a:t>
            </a:r>
            <a:r>
              <a:rPr lang="en-US" b="1" dirty="0">
                <a:solidFill>
                  <a:schemeClr val="tx1"/>
                </a:solidFill>
              </a:rPr>
              <a:t>model</a:t>
            </a:r>
            <a:r>
              <a:rPr lang="en-US" dirty="0">
                <a:solidFill>
                  <a:schemeClr val="tx1"/>
                </a:solidFill>
              </a:rPr>
              <a:t>, </a:t>
            </a:r>
            <a:r>
              <a:rPr lang="en-US" b="1" dirty="0" smtClean="0">
                <a:solidFill>
                  <a:schemeClr val="tx1"/>
                </a:solidFill>
              </a:rPr>
              <a:t>execution </a:t>
            </a:r>
            <a:r>
              <a:rPr lang="en-US" b="1" dirty="0">
                <a:solidFill>
                  <a:schemeClr val="tx1"/>
                </a:solidFill>
              </a:rPr>
              <a:t>model</a:t>
            </a:r>
            <a:r>
              <a:rPr lang="en-US" dirty="0">
                <a:solidFill>
                  <a:schemeClr val="tx1"/>
                </a:solidFill>
              </a:rPr>
              <a:t>, </a:t>
            </a:r>
            <a:r>
              <a:rPr lang="en-US" b="1" dirty="0" smtClean="0">
                <a:solidFill>
                  <a:schemeClr val="tx1"/>
                </a:solidFill>
              </a:rPr>
              <a:t>memory </a:t>
            </a:r>
            <a:r>
              <a:rPr lang="en-US" b="1" dirty="0">
                <a:solidFill>
                  <a:schemeClr val="tx1"/>
                </a:solidFill>
              </a:rPr>
              <a:t>model</a:t>
            </a:r>
            <a:r>
              <a:rPr lang="en-US" dirty="0">
                <a:solidFill>
                  <a:schemeClr val="tx1"/>
                </a:solidFill>
              </a:rPr>
              <a:t>, and </a:t>
            </a:r>
            <a:r>
              <a:rPr lang="en-US" dirty="0" smtClean="0">
                <a:solidFill>
                  <a:schemeClr val="tx1"/>
                </a:solidFill>
              </a:rPr>
              <a:t>a </a:t>
            </a:r>
            <a:r>
              <a:rPr lang="en-US" b="1" dirty="0" smtClean="0">
                <a:solidFill>
                  <a:schemeClr val="tx1"/>
                </a:solidFill>
              </a:rPr>
              <a:t>programming </a:t>
            </a:r>
            <a:r>
              <a:rPr lang="en-US" b="1" dirty="0">
                <a:solidFill>
                  <a:schemeClr val="tx1"/>
                </a:solidFill>
              </a:rPr>
              <a:t>model</a:t>
            </a:r>
            <a:endParaRPr lang="en-US" b="1" dirty="0"/>
          </a:p>
        </p:txBody>
      </p:sp>
      <p:sp>
        <p:nvSpPr>
          <p:cNvPr id="4" name="Rectangle 3"/>
          <p:cNvSpPr/>
          <p:nvPr/>
        </p:nvSpPr>
        <p:spPr>
          <a:xfrm>
            <a:off x="5425440" y="4565227"/>
            <a:ext cx="914400" cy="499872"/>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Host</a:t>
            </a:r>
            <a:endParaRPr lang="en-US" dirty="0"/>
          </a:p>
        </p:txBody>
      </p:sp>
      <p:sp>
        <p:nvSpPr>
          <p:cNvPr id="5" name="Rectangle 4"/>
          <p:cNvSpPr/>
          <p:nvPr/>
        </p:nvSpPr>
        <p:spPr>
          <a:xfrm>
            <a:off x="3520440" y="5369222"/>
            <a:ext cx="914400" cy="772498"/>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FPGA Device 1</a:t>
            </a:r>
            <a:endParaRPr lang="en-US" dirty="0"/>
          </a:p>
        </p:txBody>
      </p:sp>
      <p:sp>
        <p:nvSpPr>
          <p:cNvPr id="6" name="Rectangle 5"/>
          <p:cNvSpPr/>
          <p:nvPr/>
        </p:nvSpPr>
        <p:spPr>
          <a:xfrm>
            <a:off x="4785360" y="5369222"/>
            <a:ext cx="914400" cy="772498"/>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GPU Device </a:t>
            </a:r>
            <a:r>
              <a:rPr lang="en-US" dirty="0"/>
              <a:t>1</a:t>
            </a:r>
            <a:endParaRPr lang="en-US" dirty="0"/>
          </a:p>
        </p:txBody>
      </p:sp>
      <p:sp>
        <p:nvSpPr>
          <p:cNvPr id="8" name="Rectangle 7"/>
          <p:cNvSpPr/>
          <p:nvPr/>
        </p:nvSpPr>
        <p:spPr>
          <a:xfrm>
            <a:off x="7315200" y="5369222"/>
            <a:ext cx="914400" cy="772498"/>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GPU Device </a:t>
            </a:r>
            <a:r>
              <a:rPr lang="en-US" dirty="0" smtClean="0"/>
              <a:t>N</a:t>
            </a:r>
            <a:endParaRPr lang="en-US" dirty="0"/>
          </a:p>
        </p:txBody>
      </p:sp>
      <p:sp>
        <p:nvSpPr>
          <p:cNvPr id="9" name="TextBox 8"/>
          <p:cNvSpPr txBox="1"/>
          <p:nvPr/>
        </p:nvSpPr>
        <p:spPr>
          <a:xfrm>
            <a:off x="6335798" y="5499762"/>
            <a:ext cx="343364" cy="369332"/>
          </a:xfrm>
          <a:prstGeom prst="rect">
            <a:avLst/>
          </a:prstGeom>
          <a:noFill/>
        </p:spPr>
        <p:txBody>
          <a:bodyPr wrap="none" rtlCol="0">
            <a:spAutoFit/>
          </a:bodyPr>
          <a:lstStyle/>
          <a:p>
            <a:r>
              <a:rPr lang="en-US" dirty="0" smtClean="0"/>
              <a:t>…</a:t>
            </a:r>
            <a:endParaRPr lang="en-US" dirty="0"/>
          </a:p>
        </p:txBody>
      </p:sp>
      <p:cxnSp>
        <p:nvCxnSpPr>
          <p:cNvPr id="11" name="Elbow Connector 10"/>
          <p:cNvCxnSpPr>
            <a:stCxn id="4" idx="2"/>
            <a:endCxn id="5" idx="0"/>
          </p:cNvCxnSpPr>
          <p:nvPr/>
        </p:nvCxnSpPr>
        <p:spPr>
          <a:xfrm rot="5400000">
            <a:off x="4778079" y="4264660"/>
            <a:ext cx="304123" cy="1905000"/>
          </a:xfrm>
          <a:prstGeom prst="bentConnector3">
            <a:avLst>
              <a:gd name="adj1" fmla="val 3496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Elbow Connector 14"/>
          <p:cNvCxnSpPr>
            <a:stCxn id="4" idx="2"/>
            <a:endCxn id="6" idx="0"/>
          </p:cNvCxnSpPr>
          <p:nvPr/>
        </p:nvCxnSpPr>
        <p:spPr>
          <a:xfrm rot="5400000">
            <a:off x="5410539" y="4897120"/>
            <a:ext cx="304123" cy="640080"/>
          </a:xfrm>
          <a:prstGeom prst="bentConnector3">
            <a:avLst>
              <a:gd name="adj1" fmla="val 3496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4" idx="2"/>
            <a:endCxn id="22" idx="0"/>
          </p:cNvCxnSpPr>
          <p:nvPr/>
        </p:nvCxnSpPr>
        <p:spPr>
          <a:xfrm rot="16200000" flipH="1">
            <a:off x="6042999" y="4904740"/>
            <a:ext cx="304123" cy="624840"/>
          </a:xfrm>
          <a:prstGeom prst="bentConnector3">
            <a:avLst>
              <a:gd name="adj1" fmla="val 34967"/>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6050280" y="5369222"/>
            <a:ext cx="914400" cy="772498"/>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t>
            </a:r>
            <a:endParaRPr lang="en-US" dirty="0"/>
          </a:p>
        </p:txBody>
      </p:sp>
      <p:cxnSp>
        <p:nvCxnSpPr>
          <p:cNvPr id="25" name="Elbow Connector 24"/>
          <p:cNvCxnSpPr>
            <a:stCxn id="4" idx="2"/>
            <a:endCxn id="8" idx="0"/>
          </p:cNvCxnSpPr>
          <p:nvPr/>
        </p:nvCxnSpPr>
        <p:spPr>
          <a:xfrm rot="16200000" flipH="1">
            <a:off x="6675459" y="4272280"/>
            <a:ext cx="304123" cy="1889760"/>
          </a:xfrm>
          <a:prstGeom prst="bentConnector3">
            <a:avLst>
              <a:gd name="adj1" fmla="val 34967"/>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482004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OpenCL</a:t>
            </a:r>
          </a:p>
        </p:txBody>
      </p:sp>
      <p:sp>
        <p:nvSpPr>
          <p:cNvPr id="3" name="Content Placeholder 2"/>
          <p:cNvSpPr>
            <a:spLocks noGrp="1"/>
          </p:cNvSpPr>
          <p:nvPr>
            <p:ph idx="1"/>
          </p:nvPr>
        </p:nvSpPr>
        <p:spPr>
          <a:xfrm>
            <a:off x="1097280" y="1845734"/>
            <a:ext cx="10058400" cy="4311226"/>
          </a:xfrm>
        </p:spPr>
        <p:txBody>
          <a:bodyPr>
            <a:normAutofit/>
          </a:bodyPr>
          <a:lstStyle/>
          <a:p>
            <a:pPr>
              <a:buFont typeface="Arial" charset="0"/>
              <a:buChar char="•"/>
            </a:pPr>
            <a:r>
              <a:rPr lang="en-US" dirty="0"/>
              <a:t> </a:t>
            </a:r>
            <a:r>
              <a:rPr lang="en-US" dirty="0" smtClean="0"/>
              <a:t>OpenCL provides a C/C++ API to interact with </a:t>
            </a:r>
          </a:p>
          <a:p>
            <a:pPr>
              <a:buFont typeface="Arial" charset="0"/>
              <a:buChar char="•"/>
            </a:pPr>
            <a:r>
              <a:rPr lang="en-US" dirty="0" smtClean="0"/>
              <a:t> Basic Constructs</a:t>
            </a:r>
          </a:p>
          <a:p>
            <a:pPr lvl="1">
              <a:buFont typeface="Arial" charset="0"/>
              <a:buChar char="•"/>
            </a:pPr>
            <a:r>
              <a:rPr lang="en-US" dirty="0"/>
              <a:t>Devices – A collection of devices which support </a:t>
            </a:r>
            <a:r>
              <a:rPr lang="en-US" dirty="0" smtClean="0"/>
              <a:t>OpenCL</a:t>
            </a:r>
          </a:p>
          <a:p>
            <a:pPr lvl="1">
              <a:buFont typeface="Arial" charset="0"/>
              <a:buChar char="•"/>
            </a:pPr>
            <a:r>
              <a:rPr lang="en-US" dirty="0" smtClean="0"/>
              <a:t>Command Queues – used to schedule commands for execution on the device</a:t>
            </a:r>
          </a:p>
          <a:p>
            <a:pPr lvl="1">
              <a:buFont typeface="Arial" charset="0"/>
              <a:buChar char="•"/>
            </a:pPr>
            <a:r>
              <a:rPr lang="en-US" dirty="0" smtClean="0"/>
              <a:t>Kernels – The code to be executed on the OpenCL devices </a:t>
            </a:r>
          </a:p>
          <a:p>
            <a:pPr lvl="1">
              <a:buFont typeface="Arial" charset="0"/>
              <a:buChar char="•"/>
            </a:pPr>
            <a:r>
              <a:rPr lang="en-US" dirty="0" smtClean="0"/>
              <a:t>Memory Buffers – Linear blocks of memory allocated in host and device memory</a:t>
            </a:r>
          </a:p>
          <a:p>
            <a:pPr>
              <a:buFont typeface="Arial" charset="0"/>
              <a:buChar char="•"/>
            </a:pPr>
            <a:r>
              <a:rPr lang="en-US" dirty="0" smtClean="0"/>
              <a:t> Common Setup Steps</a:t>
            </a:r>
          </a:p>
          <a:p>
            <a:pPr lvl="1">
              <a:buFont typeface="Arial" charset="0"/>
              <a:buChar char="•"/>
            </a:pPr>
            <a:r>
              <a:rPr lang="en-US" dirty="0" smtClean="0"/>
              <a:t>Query for platforms (</a:t>
            </a:r>
            <a:r>
              <a:rPr lang="en-US" dirty="0" err="1" smtClean="0"/>
              <a:t>e.x</a:t>
            </a:r>
            <a:r>
              <a:rPr lang="en-US" dirty="0" smtClean="0"/>
              <a:t>. AMD, Intel, NVidia)</a:t>
            </a:r>
          </a:p>
          <a:p>
            <a:pPr lvl="1">
              <a:buFont typeface="Arial" charset="0"/>
              <a:buChar char="•"/>
            </a:pPr>
            <a:r>
              <a:rPr lang="en-US" dirty="0" smtClean="0"/>
              <a:t>Query for devices (</a:t>
            </a:r>
            <a:r>
              <a:rPr lang="en-US" dirty="0" err="1" smtClean="0"/>
              <a:t>e.x</a:t>
            </a:r>
            <a:r>
              <a:rPr lang="en-US" dirty="0" smtClean="0"/>
              <a:t>. GPU, CPU)</a:t>
            </a:r>
          </a:p>
          <a:p>
            <a:pPr lvl="1">
              <a:buFont typeface="Arial" charset="0"/>
              <a:buChar char="•"/>
            </a:pPr>
            <a:r>
              <a:rPr lang="en-US" dirty="0" smtClean="0"/>
              <a:t>Create a context</a:t>
            </a:r>
          </a:p>
          <a:p>
            <a:pPr lvl="1">
              <a:buFont typeface="Arial" charset="0"/>
              <a:buChar char="•"/>
            </a:pPr>
            <a:r>
              <a:rPr lang="en-US" dirty="0" smtClean="0"/>
              <a:t>Create a Command queue</a:t>
            </a:r>
          </a:p>
          <a:p>
            <a:pPr lvl="1">
              <a:buFont typeface="Arial" charset="0"/>
              <a:buChar char="•"/>
            </a:pPr>
            <a:r>
              <a:rPr lang="en-US" dirty="0" smtClean="0"/>
              <a:t>Issue commands to the device</a:t>
            </a:r>
            <a:endParaRPr lang="en-US" dirty="0"/>
          </a:p>
        </p:txBody>
      </p:sp>
    </p:spTree>
    <p:extLst>
      <p:ext uri="{BB962C8B-B14F-4D97-AF65-F5344CB8AC3E}">
        <p14:creationId xmlns:p14="http://schemas.microsoft.com/office/powerpoint/2010/main" val="18741311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OpenCL Issuing Commands</a:t>
            </a:r>
            <a:endParaRPr lang="en-US" dirty="0"/>
          </a:p>
        </p:txBody>
      </p:sp>
      <p:sp>
        <p:nvSpPr>
          <p:cNvPr id="3" name="Content Placeholder 2"/>
          <p:cNvSpPr>
            <a:spLocks noGrp="1"/>
          </p:cNvSpPr>
          <p:nvPr>
            <p:ph idx="1"/>
          </p:nvPr>
        </p:nvSpPr>
        <p:spPr/>
        <p:txBody>
          <a:bodyPr/>
          <a:lstStyle/>
          <a:p>
            <a:pPr>
              <a:buFont typeface="Arial" charset="0"/>
              <a:buChar char="•"/>
            </a:pPr>
            <a:r>
              <a:rPr lang="en-US" dirty="0" smtClean="0"/>
              <a:t> Each device can have one or more command queues</a:t>
            </a:r>
          </a:p>
          <a:p>
            <a:pPr>
              <a:buFont typeface="Arial" charset="0"/>
              <a:buChar char="•"/>
            </a:pPr>
            <a:r>
              <a:rPr lang="en-US" dirty="0" smtClean="0"/>
              <a:t> Operations submitted to the queue with execute on the device in order (out of order execution has limited support)</a:t>
            </a:r>
          </a:p>
          <a:p>
            <a:pPr>
              <a:buFont typeface="Arial" charset="0"/>
              <a:buChar char="•"/>
            </a:pPr>
            <a:endParaRPr lang="en-US" dirty="0" smtClean="0"/>
          </a:p>
          <a:p>
            <a:pPr>
              <a:buFont typeface="Arial" charset="0"/>
              <a:buChar char="•"/>
            </a:pPr>
            <a:r>
              <a:rPr lang="en-US" dirty="0" smtClean="0"/>
              <a:t> Example list of operations submitted to a command queue</a:t>
            </a:r>
          </a:p>
        </p:txBody>
      </p:sp>
      <p:sp>
        <p:nvSpPr>
          <p:cNvPr id="4" name="Rectangle 3"/>
          <p:cNvSpPr/>
          <p:nvPr/>
        </p:nvSpPr>
        <p:spPr>
          <a:xfrm>
            <a:off x="2481072" y="4162214"/>
            <a:ext cx="1560576" cy="914400"/>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Allocate Buffer in device memory</a:t>
            </a:r>
            <a:endParaRPr lang="en-US" dirty="0"/>
          </a:p>
        </p:txBody>
      </p:sp>
      <p:sp>
        <p:nvSpPr>
          <p:cNvPr id="5" name="Rectangle 4"/>
          <p:cNvSpPr/>
          <p:nvPr/>
        </p:nvSpPr>
        <p:spPr>
          <a:xfrm>
            <a:off x="4523232" y="4162214"/>
            <a:ext cx="1560576" cy="914400"/>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Copy input data from host to device</a:t>
            </a:r>
            <a:endParaRPr lang="en-US" dirty="0"/>
          </a:p>
        </p:txBody>
      </p:sp>
      <p:cxnSp>
        <p:nvCxnSpPr>
          <p:cNvPr id="7" name="Straight Arrow Connector 6"/>
          <p:cNvCxnSpPr>
            <a:stCxn id="4" idx="3"/>
            <a:endCxn id="5" idx="1"/>
          </p:cNvCxnSpPr>
          <p:nvPr/>
        </p:nvCxnSpPr>
        <p:spPr>
          <a:xfrm>
            <a:off x="4041648" y="4619414"/>
            <a:ext cx="48158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5" idx="3"/>
            <a:endCxn id="11" idx="1"/>
          </p:cNvCxnSpPr>
          <p:nvPr/>
        </p:nvCxnSpPr>
        <p:spPr>
          <a:xfrm>
            <a:off x="6083808" y="4619414"/>
            <a:ext cx="48158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6565392" y="4162214"/>
            <a:ext cx="1560576" cy="914400"/>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Launch kernel </a:t>
            </a:r>
            <a:endParaRPr lang="en-US" dirty="0"/>
          </a:p>
        </p:txBody>
      </p:sp>
      <p:sp>
        <p:nvSpPr>
          <p:cNvPr id="12" name="Rectangle 11"/>
          <p:cNvSpPr/>
          <p:nvPr/>
        </p:nvSpPr>
        <p:spPr>
          <a:xfrm>
            <a:off x="8607552" y="4162214"/>
            <a:ext cx="1560576" cy="914400"/>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Copy output data back to host</a:t>
            </a:r>
            <a:endParaRPr lang="en-US" dirty="0"/>
          </a:p>
        </p:txBody>
      </p:sp>
      <p:cxnSp>
        <p:nvCxnSpPr>
          <p:cNvPr id="13" name="Straight Arrow Connector 12"/>
          <p:cNvCxnSpPr>
            <a:stCxn id="11" idx="3"/>
            <a:endCxn id="12" idx="1"/>
          </p:cNvCxnSpPr>
          <p:nvPr/>
        </p:nvCxnSpPr>
        <p:spPr>
          <a:xfrm>
            <a:off x="8125968" y="4619414"/>
            <a:ext cx="48158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22808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OpenCL </a:t>
            </a:r>
            <a:r>
              <a:rPr lang="en-US" dirty="0"/>
              <a:t>Execution </a:t>
            </a:r>
            <a:r>
              <a:rPr lang="en-US" dirty="0" smtClean="0"/>
              <a:t>Model – Device Side</a:t>
            </a:r>
            <a:endParaRPr lang="en-US" dirty="0"/>
          </a:p>
        </p:txBody>
      </p:sp>
      <p:sp>
        <p:nvSpPr>
          <p:cNvPr id="3" name="Content Placeholder 2"/>
          <p:cNvSpPr>
            <a:spLocks noGrp="1"/>
          </p:cNvSpPr>
          <p:nvPr>
            <p:ph idx="1"/>
          </p:nvPr>
        </p:nvSpPr>
        <p:spPr/>
        <p:txBody>
          <a:bodyPr>
            <a:normAutofit/>
          </a:bodyPr>
          <a:lstStyle/>
          <a:p>
            <a:pPr>
              <a:buFont typeface="Arial" charset="0"/>
              <a:buChar char="•"/>
            </a:pPr>
            <a:r>
              <a:rPr lang="en-US" dirty="0">
                <a:solidFill>
                  <a:schemeClr val="tx1"/>
                </a:solidFill>
              </a:rPr>
              <a:t> </a:t>
            </a:r>
            <a:r>
              <a:rPr lang="en-US" dirty="0" smtClean="0">
                <a:solidFill>
                  <a:schemeClr val="tx1"/>
                </a:solidFill>
              </a:rPr>
              <a:t>A kernel executed on a device is comprised of many work-items</a:t>
            </a:r>
          </a:p>
          <a:p>
            <a:pPr>
              <a:buFont typeface="Arial" charset="0"/>
              <a:buChar char="•"/>
            </a:pPr>
            <a:r>
              <a:rPr lang="en-US" dirty="0">
                <a:solidFill>
                  <a:schemeClr val="tx1"/>
                </a:solidFill>
              </a:rPr>
              <a:t> </a:t>
            </a:r>
            <a:r>
              <a:rPr lang="en-US" dirty="0" smtClean="0">
                <a:solidFill>
                  <a:schemeClr val="tx1"/>
                </a:solidFill>
              </a:rPr>
              <a:t>The work-item is the smallest unit of work, </a:t>
            </a:r>
            <a:r>
              <a:rPr lang="en-US" dirty="0">
                <a:solidFill>
                  <a:schemeClr val="tx1"/>
                </a:solidFill>
              </a:rPr>
              <a:t>which </a:t>
            </a:r>
            <a:r>
              <a:rPr lang="en-US" dirty="0" smtClean="0">
                <a:solidFill>
                  <a:schemeClr val="tx1"/>
                </a:solidFill>
              </a:rPr>
              <a:t>can be thought of as a </a:t>
            </a:r>
            <a:r>
              <a:rPr lang="en-US" dirty="0">
                <a:solidFill>
                  <a:schemeClr val="tx1"/>
                </a:solidFill>
              </a:rPr>
              <a:t>single instance of a </a:t>
            </a:r>
            <a:r>
              <a:rPr lang="en-US" dirty="0" smtClean="0">
                <a:solidFill>
                  <a:schemeClr val="tx1"/>
                </a:solidFill>
              </a:rPr>
              <a:t>kernel</a:t>
            </a:r>
          </a:p>
          <a:p>
            <a:pPr>
              <a:buFont typeface="Arial" charset="0"/>
              <a:buChar char="•"/>
            </a:pPr>
            <a:r>
              <a:rPr lang="en-US" dirty="0">
                <a:solidFill>
                  <a:schemeClr val="tx1"/>
                </a:solidFill>
              </a:rPr>
              <a:t> </a:t>
            </a:r>
            <a:r>
              <a:rPr lang="en-US" dirty="0" smtClean="0">
                <a:solidFill>
                  <a:schemeClr val="tx1"/>
                </a:solidFill>
              </a:rPr>
              <a:t>Each work item has a unique id within a 1,2,or 3 dimensional index space known as the </a:t>
            </a:r>
            <a:r>
              <a:rPr lang="en-US" dirty="0" err="1" smtClean="0">
                <a:solidFill>
                  <a:schemeClr val="tx1"/>
                </a:solidFill>
              </a:rPr>
              <a:t>NDRange</a:t>
            </a:r>
            <a:endParaRPr lang="en-US" dirty="0" smtClean="0">
              <a:solidFill>
                <a:schemeClr val="tx1"/>
              </a:solidFill>
            </a:endParaRPr>
          </a:p>
          <a:p>
            <a:pPr>
              <a:buFont typeface="Arial" charset="0"/>
              <a:buChar char="•"/>
            </a:pPr>
            <a:r>
              <a:rPr lang="en-US" dirty="0" smtClean="0">
                <a:solidFill>
                  <a:schemeClr val="tx1"/>
                </a:solidFill>
              </a:rPr>
              <a:t> A work-group is a grouping of </a:t>
            </a:r>
            <a:r>
              <a:rPr lang="en-US" dirty="0">
                <a:solidFill>
                  <a:schemeClr val="tx1"/>
                </a:solidFill>
              </a:rPr>
              <a:t>multiple work-items </a:t>
            </a:r>
            <a:br>
              <a:rPr lang="en-US" dirty="0">
                <a:solidFill>
                  <a:schemeClr val="tx1"/>
                </a:solidFill>
              </a:rPr>
            </a:br>
            <a:r>
              <a:rPr lang="en-US" dirty="0" smtClean="0">
                <a:solidFill>
                  <a:schemeClr val="tx1"/>
                </a:solidFill>
              </a:rPr>
              <a:t>which </a:t>
            </a:r>
            <a:r>
              <a:rPr lang="en-US" dirty="0">
                <a:solidFill>
                  <a:schemeClr val="tx1"/>
                </a:solidFill>
              </a:rPr>
              <a:t>execute concurrently </a:t>
            </a:r>
            <a:endParaRPr lang="en-US" dirty="0" smtClean="0">
              <a:solidFill>
                <a:schemeClr val="tx1"/>
              </a:solidFill>
            </a:endParaRPr>
          </a:p>
          <a:p>
            <a:pPr>
              <a:buFont typeface="Arial" charset="0"/>
              <a:buChar char="•"/>
            </a:pPr>
            <a:r>
              <a:rPr lang="en-US" dirty="0"/>
              <a:t> In the matrix multiplication example, we could </a:t>
            </a:r>
            <a:r>
              <a:rPr lang="en-US" dirty="0" smtClean="0"/>
              <a:t/>
            </a:r>
            <a:br>
              <a:rPr lang="en-US" dirty="0" smtClean="0"/>
            </a:br>
            <a:r>
              <a:rPr lang="en-US" dirty="0" smtClean="0"/>
              <a:t>choose </a:t>
            </a:r>
            <a:r>
              <a:rPr lang="en-US" dirty="0"/>
              <a:t>a work group size of 16x16, which means </a:t>
            </a:r>
            <a:r>
              <a:rPr lang="en-US" dirty="0" smtClean="0"/>
              <a:t/>
            </a:r>
            <a:br>
              <a:rPr lang="en-US" dirty="0" smtClean="0"/>
            </a:br>
            <a:r>
              <a:rPr lang="en-US" dirty="0" smtClean="0"/>
              <a:t>4 </a:t>
            </a:r>
            <a:r>
              <a:rPr lang="en-US" dirty="0"/>
              <a:t>work groups are required to compute all </a:t>
            </a:r>
            <a:r>
              <a:rPr lang="en-US" dirty="0" smtClean="0"/>
              <a:t/>
            </a:r>
            <a:br>
              <a:rPr lang="en-US" dirty="0" smtClean="0"/>
            </a:br>
            <a:r>
              <a:rPr lang="en-US" dirty="0" smtClean="0"/>
              <a:t>1024 </a:t>
            </a:r>
            <a:r>
              <a:rPr lang="en-US" dirty="0"/>
              <a:t>values</a:t>
            </a:r>
          </a:p>
          <a:p>
            <a:pPr>
              <a:buFont typeface="Arial" charset="0"/>
              <a:buChar char="•"/>
            </a:pPr>
            <a:endParaRPr lang="en-US" dirty="0" smtClean="0">
              <a:solidFill>
                <a:schemeClr val="tx1"/>
              </a:solidFill>
            </a:endParaRPr>
          </a:p>
          <a:p>
            <a:pPr>
              <a:buFont typeface="Arial" charset="0"/>
              <a:buChar char="•"/>
            </a:pPr>
            <a:endParaRPr lang="en-US" dirty="0">
              <a:solidFill>
                <a:schemeClr val="tx1"/>
              </a:solidFill>
            </a:endParaRPr>
          </a:p>
          <a:p>
            <a:pPr>
              <a:buFont typeface="Arial" charset="0"/>
              <a:buChar char="•"/>
            </a:pPr>
            <a:endParaRPr lang="en-US" dirty="0" smtClean="0">
              <a:solidFill>
                <a:schemeClr val="tx1"/>
              </a:solidFill>
            </a:endParaRPr>
          </a:p>
          <a:p>
            <a:pPr>
              <a:buFont typeface="Arial" charset="0"/>
              <a:buChar char="•"/>
            </a:pPr>
            <a:endParaRPr lang="en-US" dirty="0">
              <a:solidFill>
                <a:schemeClr val="tx1"/>
              </a:solidFill>
            </a:endParaRPr>
          </a:p>
          <a:p>
            <a:pPr>
              <a:buFont typeface="Arial" charset="0"/>
              <a:buChar char="•"/>
            </a:pPr>
            <a:endParaRPr lang="en-US" dirty="0" smtClean="0">
              <a:solidFill>
                <a:schemeClr val="tx1"/>
              </a:solidFill>
            </a:endParaRPr>
          </a:p>
          <a:p>
            <a:pPr>
              <a:buFont typeface="Arial" charset="0"/>
              <a:buChar char="•"/>
            </a:pPr>
            <a:endParaRPr lang="en-US" dirty="0">
              <a:solidFill>
                <a:schemeClr val="tx1"/>
              </a:solidFill>
            </a:endParaRPr>
          </a:p>
          <a:p>
            <a:pPr>
              <a:buFont typeface="Arial" charset="0"/>
              <a:buChar char="•"/>
            </a:pPr>
            <a:endParaRPr lang="en-US" dirty="0"/>
          </a:p>
        </p:txBody>
      </p:sp>
      <p:sp>
        <p:nvSpPr>
          <p:cNvPr id="5" name="Rectangle 4"/>
          <p:cNvSpPr/>
          <p:nvPr/>
        </p:nvSpPr>
        <p:spPr>
          <a:xfrm>
            <a:off x="6535293" y="4699614"/>
            <a:ext cx="5529907" cy="116948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dirty="0" smtClean="0"/>
              <a:t>GPU</a:t>
            </a:r>
            <a:endParaRPr lang="en-US" dirty="0"/>
          </a:p>
        </p:txBody>
      </p:sp>
      <p:sp>
        <p:nvSpPr>
          <p:cNvPr id="6" name="Rectangle 5"/>
          <p:cNvSpPr/>
          <p:nvPr/>
        </p:nvSpPr>
        <p:spPr>
          <a:xfrm>
            <a:off x="6693789"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Core1</a:t>
            </a:r>
            <a:endParaRPr lang="en-US" sz="1500" dirty="0"/>
          </a:p>
        </p:txBody>
      </p:sp>
      <p:sp>
        <p:nvSpPr>
          <p:cNvPr id="7" name="Rectangle 6"/>
          <p:cNvSpPr/>
          <p:nvPr/>
        </p:nvSpPr>
        <p:spPr>
          <a:xfrm>
            <a:off x="7582176"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Core2</a:t>
            </a:r>
            <a:endParaRPr lang="en-US" sz="1500" dirty="0"/>
          </a:p>
        </p:txBody>
      </p:sp>
      <p:sp>
        <p:nvSpPr>
          <p:cNvPr id="8" name="Rectangle 7"/>
          <p:cNvSpPr/>
          <p:nvPr/>
        </p:nvSpPr>
        <p:spPr>
          <a:xfrm>
            <a:off x="8470563"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Core3</a:t>
            </a:r>
            <a:endParaRPr lang="en-US" sz="1500" dirty="0"/>
          </a:p>
        </p:txBody>
      </p:sp>
      <p:sp>
        <p:nvSpPr>
          <p:cNvPr id="15" name="Rectangle 14"/>
          <p:cNvSpPr/>
          <p:nvPr/>
        </p:nvSpPr>
        <p:spPr>
          <a:xfrm>
            <a:off x="9396716" y="4921263"/>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Core4</a:t>
            </a:r>
            <a:endParaRPr lang="en-US" sz="1500" dirty="0"/>
          </a:p>
        </p:txBody>
      </p:sp>
      <p:sp>
        <p:nvSpPr>
          <p:cNvPr id="16" name="Rectangle 15"/>
          <p:cNvSpPr/>
          <p:nvPr/>
        </p:nvSpPr>
        <p:spPr>
          <a:xfrm>
            <a:off x="11173491" y="4921263"/>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Core1024</a:t>
            </a:r>
            <a:endParaRPr lang="en-US" sz="1200" dirty="0"/>
          </a:p>
        </p:txBody>
      </p:sp>
      <p:cxnSp>
        <p:nvCxnSpPr>
          <p:cNvPr id="17" name="Straight Arrow Connector 16"/>
          <p:cNvCxnSpPr/>
          <p:nvPr/>
        </p:nvCxnSpPr>
        <p:spPr>
          <a:xfrm flipH="1">
            <a:off x="7085077" y="4271963"/>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7979178" y="4271411"/>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8873279" y="4271411"/>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9831527" y="4281050"/>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11574013" y="4251501"/>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591582" y="3976876"/>
            <a:ext cx="740908" cy="369332"/>
          </a:xfrm>
          <a:prstGeom prst="rect">
            <a:avLst/>
          </a:prstGeom>
          <a:noFill/>
        </p:spPr>
        <p:txBody>
          <a:bodyPr wrap="none" rtlCol="0">
            <a:spAutoFit/>
          </a:bodyPr>
          <a:lstStyle/>
          <a:p>
            <a:r>
              <a:rPr lang="en-US" dirty="0" smtClean="0"/>
              <a:t>C(1,2)</a:t>
            </a:r>
            <a:endParaRPr lang="en-US" dirty="0"/>
          </a:p>
        </p:txBody>
      </p:sp>
      <p:sp>
        <p:nvSpPr>
          <p:cNvPr id="29" name="TextBox 28"/>
          <p:cNvSpPr txBox="1"/>
          <p:nvPr/>
        </p:nvSpPr>
        <p:spPr>
          <a:xfrm>
            <a:off x="6747280" y="3974426"/>
            <a:ext cx="740908" cy="369332"/>
          </a:xfrm>
          <a:prstGeom prst="rect">
            <a:avLst/>
          </a:prstGeom>
          <a:noFill/>
        </p:spPr>
        <p:txBody>
          <a:bodyPr wrap="none" rtlCol="0">
            <a:spAutoFit/>
          </a:bodyPr>
          <a:lstStyle/>
          <a:p>
            <a:r>
              <a:rPr lang="en-US" dirty="0" smtClean="0"/>
              <a:t>C(1,1)</a:t>
            </a:r>
            <a:endParaRPr lang="en-US" dirty="0"/>
          </a:p>
        </p:txBody>
      </p:sp>
      <p:sp>
        <p:nvSpPr>
          <p:cNvPr id="30" name="TextBox 29"/>
          <p:cNvSpPr txBox="1"/>
          <p:nvPr/>
        </p:nvSpPr>
        <p:spPr>
          <a:xfrm>
            <a:off x="8487018" y="3974426"/>
            <a:ext cx="740908" cy="369332"/>
          </a:xfrm>
          <a:prstGeom prst="rect">
            <a:avLst/>
          </a:prstGeom>
          <a:noFill/>
        </p:spPr>
        <p:txBody>
          <a:bodyPr wrap="none" rtlCol="0">
            <a:spAutoFit/>
          </a:bodyPr>
          <a:lstStyle/>
          <a:p>
            <a:r>
              <a:rPr lang="en-US" dirty="0" smtClean="0"/>
              <a:t>C(1,3)</a:t>
            </a:r>
            <a:endParaRPr lang="en-US" dirty="0"/>
          </a:p>
        </p:txBody>
      </p:sp>
      <p:sp>
        <p:nvSpPr>
          <p:cNvPr id="37" name="TextBox 36"/>
          <p:cNvSpPr txBox="1"/>
          <p:nvPr/>
        </p:nvSpPr>
        <p:spPr>
          <a:xfrm>
            <a:off x="9355353" y="3978259"/>
            <a:ext cx="740908" cy="369332"/>
          </a:xfrm>
          <a:prstGeom prst="rect">
            <a:avLst/>
          </a:prstGeom>
          <a:noFill/>
        </p:spPr>
        <p:txBody>
          <a:bodyPr wrap="none" rtlCol="0">
            <a:spAutoFit/>
          </a:bodyPr>
          <a:lstStyle/>
          <a:p>
            <a:r>
              <a:rPr lang="en-US" dirty="0" smtClean="0"/>
              <a:t>C(1,4)</a:t>
            </a:r>
            <a:endParaRPr lang="en-US" dirty="0"/>
          </a:p>
        </p:txBody>
      </p:sp>
      <p:sp>
        <p:nvSpPr>
          <p:cNvPr id="38" name="TextBox 37"/>
          <p:cNvSpPr txBox="1"/>
          <p:nvPr/>
        </p:nvSpPr>
        <p:spPr>
          <a:xfrm>
            <a:off x="10445471" y="4968864"/>
            <a:ext cx="467578" cy="369332"/>
          </a:xfrm>
          <a:prstGeom prst="rect">
            <a:avLst/>
          </a:prstGeom>
          <a:noFill/>
        </p:spPr>
        <p:txBody>
          <a:bodyPr wrap="square" rtlCol="0">
            <a:spAutoFit/>
          </a:bodyPr>
          <a:lstStyle/>
          <a:p>
            <a:r>
              <a:rPr lang="en-US" smtClean="0"/>
              <a:t>…</a:t>
            </a:r>
            <a:endParaRPr lang="en-US" dirty="0"/>
          </a:p>
        </p:txBody>
      </p:sp>
      <p:sp>
        <p:nvSpPr>
          <p:cNvPr id="39" name="TextBox 38"/>
          <p:cNvSpPr txBox="1"/>
          <p:nvPr/>
        </p:nvSpPr>
        <p:spPr>
          <a:xfrm>
            <a:off x="10444547" y="4171185"/>
            <a:ext cx="467578" cy="369332"/>
          </a:xfrm>
          <a:prstGeom prst="rect">
            <a:avLst/>
          </a:prstGeom>
          <a:noFill/>
        </p:spPr>
        <p:txBody>
          <a:bodyPr wrap="square" rtlCol="0">
            <a:spAutoFit/>
          </a:bodyPr>
          <a:lstStyle/>
          <a:p>
            <a:r>
              <a:rPr lang="en-US" smtClean="0"/>
              <a:t>…</a:t>
            </a:r>
            <a:endParaRPr lang="en-US" dirty="0"/>
          </a:p>
        </p:txBody>
      </p:sp>
      <p:sp>
        <p:nvSpPr>
          <p:cNvPr id="40" name="TextBox 39"/>
          <p:cNvSpPr txBox="1"/>
          <p:nvPr/>
        </p:nvSpPr>
        <p:spPr>
          <a:xfrm>
            <a:off x="11090253" y="3974426"/>
            <a:ext cx="974947" cy="369332"/>
          </a:xfrm>
          <a:prstGeom prst="rect">
            <a:avLst/>
          </a:prstGeom>
          <a:noFill/>
        </p:spPr>
        <p:txBody>
          <a:bodyPr wrap="none" rtlCol="0">
            <a:spAutoFit/>
          </a:bodyPr>
          <a:lstStyle/>
          <a:p>
            <a:r>
              <a:rPr lang="en-US" dirty="0" smtClean="0"/>
              <a:t>C(32,32)</a:t>
            </a:r>
            <a:endParaRPr lang="en-US" dirty="0"/>
          </a:p>
        </p:txBody>
      </p:sp>
      <p:cxnSp>
        <p:nvCxnSpPr>
          <p:cNvPr id="43" name="Straight Arrow Connector 42"/>
          <p:cNvCxnSpPr>
            <a:stCxn id="45" idx="0"/>
          </p:cNvCxnSpPr>
          <p:nvPr/>
        </p:nvCxnSpPr>
        <p:spPr>
          <a:xfrm flipV="1">
            <a:off x="5891635" y="5161388"/>
            <a:ext cx="927921" cy="338374"/>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308270" y="5499762"/>
            <a:ext cx="1166730" cy="369332"/>
          </a:xfrm>
          <a:prstGeom prst="rect">
            <a:avLst/>
          </a:prstGeom>
          <a:noFill/>
        </p:spPr>
        <p:txBody>
          <a:bodyPr wrap="none" rtlCol="0">
            <a:spAutoFit/>
          </a:bodyPr>
          <a:lstStyle/>
          <a:p>
            <a:r>
              <a:rPr lang="en-US" dirty="0" smtClean="0"/>
              <a:t>Work item</a:t>
            </a:r>
            <a:endParaRPr lang="en-US" dirty="0"/>
          </a:p>
        </p:txBody>
      </p:sp>
      <p:cxnSp>
        <p:nvCxnSpPr>
          <p:cNvPr id="46" name="Straight Arrow Connector 45"/>
          <p:cNvCxnSpPr>
            <a:stCxn id="63" idx="0"/>
          </p:cNvCxnSpPr>
          <p:nvPr/>
        </p:nvCxnSpPr>
        <p:spPr>
          <a:xfrm flipH="1" flipV="1">
            <a:off x="7117735" y="5436311"/>
            <a:ext cx="2032361" cy="586900"/>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63" idx="0"/>
          </p:cNvCxnSpPr>
          <p:nvPr/>
        </p:nvCxnSpPr>
        <p:spPr>
          <a:xfrm flipH="1" flipV="1">
            <a:off x="7962098" y="5489220"/>
            <a:ext cx="1187998" cy="533991"/>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63" idx="0"/>
          </p:cNvCxnSpPr>
          <p:nvPr/>
        </p:nvCxnSpPr>
        <p:spPr>
          <a:xfrm flipH="1" flipV="1">
            <a:off x="8833004" y="5454408"/>
            <a:ext cx="317092" cy="568803"/>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V="1">
            <a:off x="9150095" y="5493941"/>
            <a:ext cx="644936" cy="526178"/>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63" idx="0"/>
          </p:cNvCxnSpPr>
          <p:nvPr/>
        </p:nvCxnSpPr>
        <p:spPr>
          <a:xfrm flipV="1">
            <a:off x="9150096" y="5489221"/>
            <a:ext cx="2088584" cy="533990"/>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7929729" y="6023211"/>
            <a:ext cx="2440733" cy="369332"/>
          </a:xfrm>
          <a:prstGeom prst="rect">
            <a:avLst/>
          </a:prstGeom>
          <a:noFill/>
        </p:spPr>
        <p:txBody>
          <a:bodyPr wrap="none" rtlCol="0">
            <a:spAutoFit/>
          </a:bodyPr>
          <a:lstStyle/>
          <a:p>
            <a:r>
              <a:rPr lang="en-US" dirty="0" err="1" smtClean="0">
                <a:latin typeface="Courier New" charset="0"/>
                <a:ea typeface="Courier New" charset="0"/>
                <a:cs typeface="Courier New" charset="0"/>
              </a:rPr>
              <a:t>computeCell</a:t>
            </a:r>
            <a:r>
              <a:rPr lang="en-US" dirty="0">
                <a:latin typeface="Courier New" charset="0"/>
                <a:ea typeface="Courier New" charset="0"/>
                <a:cs typeface="Courier New" charset="0"/>
              </a:rPr>
              <a:t> </a:t>
            </a:r>
            <a:r>
              <a:rPr lang="en-US" dirty="0" smtClean="0"/>
              <a:t>Kernel</a:t>
            </a:r>
            <a:endParaRPr lang="en-US" dirty="0"/>
          </a:p>
        </p:txBody>
      </p:sp>
    </p:spTree>
    <p:extLst>
      <p:ext uri="{BB962C8B-B14F-4D97-AF65-F5344CB8AC3E}">
        <p14:creationId xmlns:p14="http://schemas.microsoft.com/office/powerpoint/2010/main" val="17855258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OpenCL </a:t>
            </a:r>
            <a:r>
              <a:rPr lang="en-US" dirty="0"/>
              <a:t>Execution Model</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1097280" y="720006"/>
            <a:ext cx="10083800" cy="5283200"/>
          </a:xfrm>
          <a:prstGeom prst="rect">
            <a:avLst/>
          </a:prstGeom>
        </p:spPr>
      </p:pic>
    </p:spTree>
    <p:extLst>
      <p:ext uri="{BB962C8B-B14F-4D97-AF65-F5344CB8AC3E}">
        <p14:creationId xmlns:p14="http://schemas.microsoft.com/office/powerpoint/2010/main" val="2428836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OpenCL </a:t>
            </a:r>
            <a:r>
              <a:rPr lang="en-US" dirty="0"/>
              <a:t>Execution </a:t>
            </a:r>
            <a:r>
              <a:rPr lang="en-US" dirty="0" smtClean="0"/>
              <a:t>Model – Host Side</a:t>
            </a:r>
            <a:endParaRPr lang="en-US" dirty="0"/>
          </a:p>
        </p:txBody>
      </p:sp>
      <p:sp>
        <p:nvSpPr>
          <p:cNvPr id="3" name="Content Placeholder 2"/>
          <p:cNvSpPr>
            <a:spLocks noGrp="1"/>
          </p:cNvSpPr>
          <p:nvPr>
            <p:ph idx="1"/>
          </p:nvPr>
        </p:nvSpPr>
        <p:spPr/>
        <p:txBody>
          <a:bodyPr/>
          <a:lstStyle/>
          <a:p>
            <a:pPr>
              <a:buFont typeface="Arial" charset="0"/>
              <a:buChar char="•"/>
            </a:pPr>
            <a:r>
              <a:rPr lang="en-US" dirty="0" smtClean="0"/>
              <a:t> On the host, an OpenCL context is used to group</a:t>
            </a:r>
          </a:p>
          <a:p>
            <a:pPr lvl="1">
              <a:buFont typeface="Arial" charset="0"/>
              <a:buChar char="•"/>
            </a:pPr>
            <a:r>
              <a:rPr lang="en-US" dirty="0" smtClean="0"/>
              <a:t>Devices</a:t>
            </a:r>
          </a:p>
          <a:p>
            <a:pPr lvl="1">
              <a:buFont typeface="Arial" charset="0"/>
              <a:buChar char="•"/>
            </a:pPr>
            <a:r>
              <a:rPr lang="en-US" dirty="0" smtClean="0"/>
              <a:t>Kernels</a:t>
            </a:r>
          </a:p>
          <a:p>
            <a:pPr lvl="1">
              <a:buFont typeface="Arial" charset="0"/>
              <a:buChar char="•"/>
            </a:pPr>
            <a:r>
              <a:rPr lang="en-US" dirty="0" smtClean="0"/>
              <a:t>Memory Objects</a:t>
            </a:r>
          </a:p>
          <a:p>
            <a:pPr lvl="1">
              <a:buFont typeface="Arial" charset="0"/>
              <a:buChar char="•"/>
            </a:pPr>
            <a:r>
              <a:rPr lang="en-US" dirty="0" smtClean="0"/>
              <a:t>Command Queues</a:t>
            </a:r>
          </a:p>
          <a:p>
            <a:pPr lvl="1">
              <a:buFont typeface="Arial" charset="0"/>
              <a:buChar char="•"/>
            </a:pPr>
            <a:endParaRPr lang="en-US" dirty="0"/>
          </a:p>
          <a:p>
            <a:pPr>
              <a:buFont typeface="Arial" charset="0"/>
              <a:buChar char="•"/>
            </a:pPr>
            <a:r>
              <a:rPr lang="en-US" dirty="0" smtClean="0"/>
              <a:t> Resources cannot be shared between contexts</a:t>
            </a:r>
          </a:p>
          <a:p>
            <a:pPr lvl="1">
              <a:buFont typeface="Arial" charset="0"/>
              <a:buChar char="•"/>
            </a:pPr>
            <a:endParaRPr lang="en-US" dirty="0" smtClean="0"/>
          </a:p>
          <a:p>
            <a:pPr lvl="1">
              <a:buFont typeface="Arial" charset="0"/>
              <a:buChar char="•"/>
            </a:pPr>
            <a:endParaRPr lang="en-US" dirty="0"/>
          </a:p>
        </p:txBody>
      </p:sp>
    </p:spTree>
    <p:extLst>
      <p:ext uri="{BB962C8B-B14F-4D97-AF65-F5344CB8AC3E}">
        <p14:creationId xmlns:p14="http://schemas.microsoft.com/office/powerpoint/2010/main" val="12558447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OpenCL Platform Model</a:t>
            </a:r>
            <a:endParaRPr lang="en-US" dirty="0"/>
          </a:p>
        </p:txBody>
      </p:sp>
      <p:sp>
        <p:nvSpPr>
          <p:cNvPr id="3" name="Content Placeholder 2"/>
          <p:cNvSpPr>
            <a:spLocks noGrp="1"/>
          </p:cNvSpPr>
          <p:nvPr>
            <p:ph idx="1"/>
          </p:nvPr>
        </p:nvSpPr>
        <p:spPr>
          <a:xfrm>
            <a:off x="1097280" y="1845734"/>
            <a:ext cx="5985510" cy="4023360"/>
          </a:xfrm>
        </p:spPr>
        <p:txBody>
          <a:bodyPr/>
          <a:lstStyle/>
          <a:p>
            <a:pPr>
              <a:buFont typeface="Arial" charset="0"/>
              <a:buChar char="•"/>
            </a:pPr>
            <a:r>
              <a:rPr lang="en-US" dirty="0" smtClean="0"/>
              <a:t> </a:t>
            </a:r>
            <a:r>
              <a:rPr lang="en-US" dirty="0" smtClean="0">
                <a:solidFill>
                  <a:schemeClr val="tx1"/>
                </a:solidFill>
              </a:rPr>
              <a:t>D</a:t>
            </a:r>
            <a:r>
              <a:rPr lang="en-US" dirty="0" smtClean="0">
                <a:solidFill>
                  <a:schemeClr val="tx1"/>
                </a:solidFill>
              </a:rPr>
              <a:t>efines </a:t>
            </a:r>
            <a:r>
              <a:rPr lang="en-US" dirty="0">
                <a:solidFill>
                  <a:schemeClr val="tx1"/>
                </a:solidFill>
              </a:rPr>
              <a:t>the relationship between the host and the attached accelerators</a:t>
            </a:r>
            <a:r>
              <a:rPr lang="en-US" dirty="0" smtClean="0"/>
              <a:t> (such as GPUs)</a:t>
            </a:r>
          </a:p>
          <a:p>
            <a:endParaRPr lang="en-US" dirty="0"/>
          </a:p>
          <a:p>
            <a:pPr>
              <a:buFont typeface="Arial" charset="0"/>
              <a:buChar char="•"/>
            </a:pPr>
            <a:r>
              <a:rPr lang="en-US" dirty="0" smtClean="0">
                <a:solidFill>
                  <a:schemeClr val="tx1"/>
                </a:solidFill>
              </a:rPr>
              <a:t> </a:t>
            </a:r>
            <a:r>
              <a:rPr lang="en-US" dirty="0">
                <a:solidFill>
                  <a:schemeClr val="tx1"/>
                </a:solidFill>
              </a:rPr>
              <a:t>A</a:t>
            </a:r>
            <a:r>
              <a:rPr lang="en-US" dirty="0" smtClean="0">
                <a:solidFill>
                  <a:schemeClr val="tx1"/>
                </a:solidFill>
              </a:rPr>
              <a:t>bstracted </a:t>
            </a:r>
            <a:r>
              <a:rPr lang="en-US" dirty="0">
                <a:solidFill>
                  <a:schemeClr val="tx1"/>
                </a:solidFill>
              </a:rPr>
              <a:t>view of the underlying </a:t>
            </a:r>
            <a:r>
              <a:rPr lang="en-US" dirty="0" smtClean="0">
                <a:solidFill>
                  <a:schemeClr val="tx1"/>
                </a:solidFill>
              </a:rPr>
              <a:t>hardware logically </a:t>
            </a:r>
            <a:r>
              <a:rPr lang="en-US" dirty="0">
                <a:solidFill>
                  <a:schemeClr val="tx1"/>
                </a:solidFill>
              </a:rPr>
              <a:t>divided into one or more Compute Units, which are further split into Processing </a:t>
            </a:r>
            <a:r>
              <a:rPr lang="en-US" dirty="0" smtClean="0">
                <a:solidFill>
                  <a:schemeClr val="tx1"/>
                </a:solidFill>
              </a:rPr>
              <a:t>Elements</a:t>
            </a:r>
          </a:p>
          <a:p>
            <a:pPr>
              <a:buFont typeface="Arial" charset="0"/>
              <a:buChar char="•"/>
            </a:pPr>
            <a:endParaRPr lang="en-US" dirty="0">
              <a:solidFill>
                <a:schemeClr val="tx1"/>
              </a:solidFill>
            </a:endParaRPr>
          </a:p>
          <a:p>
            <a:r>
              <a:rPr lang="en-US" dirty="0" smtClean="0">
                <a:solidFill>
                  <a:schemeClr val="tx1"/>
                </a:solidFill>
              </a:rPr>
              <a:t>The hardware vendor (</a:t>
            </a:r>
            <a:r>
              <a:rPr lang="en-US" dirty="0" err="1" smtClean="0">
                <a:solidFill>
                  <a:schemeClr val="tx1"/>
                </a:solidFill>
              </a:rPr>
              <a:t>e.x</a:t>
            </a:r>
            <a:r>
              <a:rPr lang="en-US" dirty="0" smtClean="0">
                <a:solidFill>
                  <a:schemeClr val="tx1"/>
                </a:solidFill>
              </a:rPr>
              <a:t>. AMD, </a:t>
            </a:r>
            <a:r>
              <a:rPr lang="en-US" dirty="0" err="1" smtClean="0">
                <a:solidFill>
                  <a:schemeClr val="tx1"/>
                </a:solidFill>
              </a:rPr>
              <a:t>Nvidia</a:t>
            </a:r>
            <a:r>
              <a:rPr lang="en-US" dirty="0" smtClean="0">
                <a:solidFill>
                  <a:schemeClr val="tx1"/>
                </a:solidFill>
              </a:rPr>
              <a:t>, Altera) provides an </a:t>
            </a:r>
            <a:r>
              <a:rPr lang="en-US" dirty="0">
                <a:solidFill>
                  <a:schemeClr val="tx1"/>
                </a:solidFill>
              </a:rPr>
              <a:t>OpenCL </a:t>
            </a:r>
            <a:r>
              <a:rPr lang="en-US" dirty="0" smtClean="0">
                <a:solidFill>
                  <a:schemeClr val="tx1"/>
                </a:solidFill>
              </a:rPr>
              <a:t>implementations which </a:t>
            </a:r>
            <a:r>
              <a:rPr lang="en-US" dirty="0">
                <a:solidFill>
                  <a:schemeClr val="tx1"/>
                </a:solidFill>
              </a:rPr>
              <a:t>maps this OpenCL abstraction onto their </a:t>
            </a:r>
            <a:r>
              <a:rPr lang="en-US" dirty="0" smtClean="0">
                <a:solidFill>
                  <a:schemeClr val="tx1"/>
                </a:solidFill>
              </a:rPr>
              <a:t>specific underlying hardware</a:t>
            </a:r>
            <a:endParaRPr lang="en-US" dirty="0">
              <a:solidFill>
                <a:schemeClr val="tx1"/>
              </a:solidFill>
            </a:endParaRPr>
          </a:p>
          <a:p>
            <a:pPr>
              <a:buFont typeface="Arial" charset="0"/>
              <a:buChar char="•"/>
            </a:pPr>
            <a:endParaRPr lang="en-US" dirty="0"/>
          </a:p>
          <a:p>
            <a:pPr>
              <a:buFont typeface="Arial" charset="0"/>
              <a:buChar char="•"/>
            </a:pPr>
            <a:endParaRPr lang="en-US" dirty="0"/>
          </a:p>
        </p:txBody>
      </p:sp>
      <p:pic>
        <p:nvPicPr>
          <p:cNvPr id="4" name="Picture 3"/>
          <p:cNvPicPr>
            <a:picLocks noChangeAspect="1"/>
          </p:cNvPicPr>
          <p:nvPr/>
        </p:nvPicPr>
        <p:blipFill>
          <a:blip r:embed="rId3"/>
          <a:stretch>
            <a:fillRect/>
          </a:stretch>
        </p:blipFill>
        <p:spPr>
          <a:xfrm>
            <a:off x="7082790" y="2415033"/>
            <a:ext cx="5427688" cy="2884762"/>
          </a:xfrm>
          <a:prstGeom prst="rect">
            <a:avLst/>
          </a:prstGeom>
        </p:spPr>
      </p:pic>
    </p:spTree>
    <p:extLst>
      <p:ext uri="{BB962C8B-B14F-4D97-AF65-F5344CB8AC3E}">
        <p14:creationId xmlns:p14="http://schemas.microsoft.com/office/powerpoint/2010/main" val="46776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OpenCL Programming Model</a:t>
            </a:r>
            <a:endParaRPr lang="en-US" dirty="0"/>
          </a:p>
        </p:txBody>
      </p:sp>
      <p:sp>
        <p:nvSpPr>
          <p:cNvPr id="3" name="Content Placeholder 2"/>
          <p:cNvSpPr>
            <a:spLocks noGrp="1"/>
          </p:cNvSpPr>
          <p:nvPr>
            <p:ph idx="1"/>
          </p:nvPr>
        </p:nvSpPr>
        <p:spPr>
          <a:xfrm>
            <a:off x="1097279" y="1845734"/>
            <a:ext cx="6494765" cy="4023360"/>
          </a:xfrm>
        </p:spPr>
        <p:txBody>
          <a:bodyPr>
            <a:normAutofit lnSpcReduction="10000"/>
          </a:bodyPr>
          <a:lstStyle/>
          <a:p>
            <a:pPr>
              <a:buFont typeface="Arial" charset="0"/>
              <a:buChar char="•"/>
            </a:pPr>
            <a:r>
              <a:rPr lang="en-US" dirty="0" smtClean="0"/>
              <a:t>Work groups are distributed across the many compute units (CU) on the device. </a:t>
            </a:r>
          </a:p>
          <a:p>
            <a:pPr>
              <a:buFont typeface="Arial" charset="0"/>
              <a:buChar char="•"/>
            </a:pPr>
            <a:endParaRPr lang="en-US" dirty="0" smtClean="0"/>
          </a:p>
          <a:p>
            <a:pPr>
              <a:buFont typeface="Arial" charset="0"/>
              <a:buChar char="•"/>
            </a:pPr>
            <a:r>
              <a:rPr lang="en-US" dirty="0"/>
              <a:t> </a:t>
            </a:r>
            <a:r>
              <a:rPr lang="en-US" dirty="0" smtClean="0"/>
              <a:t>A workgroup remains locked to a single CU throughout its execution</a:t>
            </a:r>
          </a:p>
          <a:p>
            <a:pPr>
              <a:buFont typeface="Arial" charset="0"/>
              <a:buChar char="•"/>
            </a:pPr>
            <a:endParaRPr lang="en-US" dirty="0"/>
          </a:p>
          <a:p>
            <a:pPr>
              <a:buFont typeface="Arial" charset="0"/>
              <a:buChar char="•"/>
            </a:pPr>
            <a:r>
              <a:rPr lang="en-US" dirty="0" smtClean="0"/>
              <a:t> Processing elements (PEs) perform the work-item computations</a:t>
            </a:r>
          </a:p>
          <a:p>
            <a:pPr>
              <a:buFont typeface="Arial" charset="0"/>
              <a:buChar char="•"/>
            </a:pPr>
            <a:endParaRPr lang="en-US" dirty="0"/>
          </a:p>
          <a:p>
            <a:pPr>
              <a:buFont typeface="Arial" charset="0"/>
              <a:buChar char="•"/>
            </a:pPr>
            <a:r>
              <a:rPr lang="en-US" dirty="0" smtClean="0"/>
              <a:t>Synchronization is only possible between work items in the same workgroup</a:t>
            </a:r>
            <a:endParaRPr lang="en-US" dirty="0"/>
          </a:p>
          <a:p>
            <a:pPr>
              <a:buFont typeface="Arial" charset="0"/>
              <a:buChar char="•"/>
            </a:pPr>
            <a:endParaRPr lang="en-US" dirty="0"/>
          </a:p>
        </p:txBody>
      </p:sp>
      <p:pic>
        <p:nvPicPr>
          <p:cNvPr id="4" name="Picture 3"/>
          <p:cNvPicPr>
            <a:picLocks noChangeAspect="1"/>
          </p:cNvPicPr>
          <p:nvPr/>
        </p:nvPicPr>
        <p:blipFill rotWithShape="1">
          <a:blip r:embed="rId3"/>
          <a:srcRect l="46227" t="32884" r="6035" b="5960"/>
          <a:stretch/>
        </p:blipFill>
        <p:spPr>
          <a:xfrm>
            <a:off x="7592045" y="1924050"/>
            <a:ext cx="4599955" cy="3132074"/>
          </a:xfrm>
          <a:prstGeom prst="rect">
            <a:avLst/>
          </a:prstGeom>
        </p:spPr>
      </p:pic>
    </p:spTree>
    <p:extLst>
      <p:ext uri="{BB962C8B-B14F-4D97-AF65-F5344CB8AC3E}">
        <p14:creationId xmlns:p14="http://schemas.microsoft.com/office/powerpoint/2010/main" val="149137127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OpenCL Memory Model</a:t>
            </a:r>
            <a:endParaRPr lang="en-US" dirty="0"/>
          </a:p>
        </p:txBody>
      </p:sp>
      <p:sp>
        <p:nvSpPr>
          <p:cNvPr id="3" name="Content Placeholder 2"/>
          <p:cNvSpPr>
            <a:spLocks noGrp="1"/>
          </p:cNvSpPr>
          <p:nvPr>
            <p:ph idx="1"/>
          </p:nvPr>
        </p:nvSpPr>
        <p:spPr>
          <a:xfrm>
            <a:off x="1097280" y="1845734"/>
            <a:ext cx="5132832" cy="4023360"/>
          </a:xfrm>
        </p:spPr>
        <p:txBody>
          <a:bodyPr>
            <a:normAutofit/>
          </a:bodyPr>
          <a:lstStyle/>
          <a:p>
            <a:pPr>
              <a:buFont typeface="Arial" charset="0"/>
              <a:buChar char="•"/>
            </a:pPr>
            <a:r>
              <a:rPr lang="en-US" dirty="0"/>
              <a:t> </a:t>
            </a:r>
            <a:r>
              <a:rPr lang="en-US" dirty="0" smtClean="0"/>
              <a:t>Abstract </a:t>
            </a:r>
            <a:r>
              <a:rPr lang="en-US" dirty="0"/>
              <a:t>hierarchy which OpenCL kernels use without requiring </a:t>
            </a:r>
            <a:r>
              <a:rPr lang="en-US" dirty="0" smtClean="0"/>
              <a:t>any knowledge </a:t>
            </a:r>
            <a:r>
              <a:rPr lang="en-US" dirty="0"/>
              <a:t>of the underlying hardware </a:t>
            </a:r>
            <a:r>
              <a:rPr lang="en-US" dirty="0" smtClean="0"/>
              <a:t>organization. </a:t>
            </a:r>
            <a:r>
              <a:rPr lang="en-US" dirty="0">
                <a:solidFill>
                  <a:schemeClr val="tx1"/>
                </a:solidFill>
              </a:rPr>
              <a:t>Split up into 4 sections: </a:t>
            </a:r>
            <a:endParaRPr lang="en-US" dirty="0" smtClean="0">
              <a:solidFill>
                <a:schemeClr val="tx1"/>
              </a:solidFill>
            </a:endParaRPr>
          </a:p>
          <a:p>
            <a:pPr lvl="1">
              <a:buFont typeface="Arial" charset="0"/>
              <a:buChar char="•"/>
            </a:pPr>
            <a:r>
              <a:rPr lang="en-US" dirty="0" smtClean="0">
                <a:solidFill>
                  <a:schemeClr val="tx1"/>
                </a:solidFill>
              </a:rPr>
              <a:t>Global – all work items have read/write access</a:t>
            </a:r>
          </a:p>
          <a:p>
            <a:pPr lvl="1">
              <a:buFont typeface="Arial" charset="0"/>
              <a:buChar char="•"/>
            </a:pPr>
            <a:endParaRPr lang="en-US" dirty="0" smtClean="0">
              <a:solidFill>
                <a:schemeClr val="tx1"/>
              </a:solidFill>
            </a:endParaRPr>
          </a:p>
          <a:p>
            <a:pPr lvl="1">
              <a:buFont typeface="Arial" charset="0"/>
              <a:buChar char="•"/>
            </a:pPr>
            <a:r>
              <a:rPr lang="en-US" dirty="0" smtClean="0">
                <a:solidFill>
                  <a:schemeClr val="tx1"/>
                </a:solidFill>
              </a:rPr>
              <a:t>Local – </a:t>
            </a:r>
            <a:r>
              <a:rPr lang="en-US" dirty="0">
                <a:solidFill>
                  <a:schemeClr val="tx1"/>
                </a:solidFill>
              </a:rPr>
              <a:t>read/write </a:t>
            </a:r>
            <a:r>
              <a:rPr lang="en-US" dirty="0" smtClean="0">
                <a:solidFill>
                  <a:schemeClr val="tx1"/>
                </a:solidFill>
              </a:rPr>
              <a:t>access shared between all work-items within the same workgroup</a:t>
            </a:r>
          </a:p>
          <a:p>
            <a:pPr lvl="1">
              <a:buFont typeface="Arial" charset="0"/>
              <a:buChar char="•"/>
            </a:pPr>
            <a:endParaRPr lang="en-US" dirty="0" smtClean="0">
              <a:solidFill>
                <a:schemeClr val="tx1"/>
              </a:solidFill>
            </a:endParaRPr>
          </a:p>
          <a:p>
            <a:pPr lvl="1">
              <a:buFont typeface="Arial" charset="0"/>
              <a:buChar char="•"/>
            </a:pPr>
            <a:r>
              <a:rPr lang="en-US" dirty="0" smtClean="0">
                <a:solidFill>
                  <a:schemeClr val="tx1"/>
                </a:solidFill>
              </a:rPr>
              <a:t>Private - </a:t>
            </a:r>
            <a:r>
              <a:rPr lang="en-US" dirty="0">
                <a:solidFill>
                  <a:schemeClr val="tx1"/>
                </a:solidFill>
              </a:rPr>
              <a:t>only accessible by the work-item to which it is </a:t>
            </a:r>
            <a:r>
              <a:rPr lang="en-US" dirty="0" smtClean="0">
                <a:solidFill>
                  <a:schemeClr val="tx1"/>
                </a:solidFill>
              </a:rPr>
              <a:t>assigned</a:t>
            </a:r>
          </a:p>
          <a:p>
            <a:pPr lvl="1">
              <a:buFont typeface="Arial" charset="0"/>
              <a:buChar char="•"/>
            </a:pPr>
            <a:endParaRPr lang="en-US" dirty="0"/>
          </a:p>
          <a:p>
            <a:pPr lvl="1">
              <a:buFont typeface="Arial" charset="0"/>
              <a:buChar char="•"/>
            </a:pPr>
            <a:r>
              <a:rPr lang="en-US" dirty="0" smtClean="0">
                <a:solidFill>
                  <a:schemeClr val="tx1"/>
                </a:solidFill>
              </a:rPr>
              <a:t>Constant: </a:t>
            </a:r>
            <a:r>
              <a:rPr lang="en-US" dirty="0">
                <a:solidFill>
                  <a:schemeClr val="tx1"/>
                </a:solidFill>
              </a:rPr>
              <a:t>work-item </a:t>
            </a:r>
            <a:r>
              <a:rPr lang="en-US" dirty="0" smtClean="0">
                <a:solidFill>
                  <a:schemeClr val="tx1"/>
                </a:solidFill>
              </a:rPr>
              <a:t>have no write access </a:t>
            </a:r>
          </a:p>
        </p:txBody>
      </p:sp>
      <p:pic>
        <p:nvPicPr>
          <p:cNvPr id="4" name="Picture 3"/>
          <p:cNvPicPr>
            <a:picLocks noChangeAspect="1"/>
          </p:cNvPicPr>
          <p:nvPr/>
        </p:nvPicPr>
        <p:blipFill>
          <a:blip r:embed="rId3"/>
          <a:stretch>
            <a:fillRect/>
          </a:stretch>
        </p:blipFill>
        <p:spPr>
          <a:xfrm>
            <a:off x="7046869" y="713323"/>
            <a:ext cx="5145131" cy="5492405"/>
          </a:xfrm>
          <a:prstGeom prst="rect">
            <a:avLst/>
          </a:prstGeom>
        </p:spPr>
      </p:pic>
    </p:spTree>
    <p:extLst>
      <p:ext uri="{BB962C8B-B14F-4D97-AF65-F5344CB8AC3E}">
        <p14:creationId xmlns:p14="http://schemas.microsoft.com/office/powerpoint/2010/main" val="6081563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OpenCL Memory </a:t>
            </a:r>
            <a:r>
              <a:rPr lang="en-US" dirty="0"/>
              <a:t>Synchronization </a:t>
            </a:r>
          </a:p>
        </p:txBody>
      </p:sp>
      <p:sp>
        <p:nvSpPr>
          <p:cNvPr id="3" name="Content Placeholder 2"/>
          <p:cNvSpPr>
            <a:spLocks noGrp="1"/>
          </p:cNvSpPr>
          <p:nvPr>
            <p:ph idx="1"/>
          </p:nvPr>
        </p:nvSpPr>
        <p:spPr>
          <a:xfrm>
            <a:off x="1097280" y="1845734"/>
            <a:ext cx="10332720" cy="4023360"/>
          </a:xfrm>
        </p:spPr>
        <p:txBody>
          <a:bodyPr/>
          <a:lstStyle/>
          <a:p>
            <a:pPr>
              <a:buFont typeface="Arial" charset="0"/>
              <a:buChar char="•"/>
            </a:pPr>
            <a:r>
              <a:rPr lang="en-US" dirty="0" smtClean="0"/>
              <a:t> </a:t>
            </a:r>
            <a:r>
              <a:rPr lang="en-US" dirty="0" smtClean="0">
                <a:solidFill>
                  <a:schemeClr val="tx1"/>
                </a:solidFill>
              </a:rPr>
              <a:t>The </a:t>
            </a:r>
            <a:r>
              <a:rPr lang="en-US" dirty="0">
                <a:solidFill>
                  <a:schemeClr val="tx1"/>
                </a:solidFill>
              </a:rPr>
              <a:t>state of memory is </a:t>
            </a:r>
            <a:r>
              <a:rPr lang="en-US" dirty="0" smtClean="0">
                <a:solidFill>
                  <a:schemeClr val="tx1"/>
                </a:solidFill>
              </a:rPr>
              <a:t>not guaranteed </a:t>
            </a:r>
            <a:r>
              <a:rPr lang="en-US" dirty="0">
                <a:solidFill>
                  <a:schemeClr val="tx1"/>
                </a:solidFill>
              </a:rPr>
              <a:t>to be consistent in all </a:t>
            </a:r>
            <a:r>
              <a:rPr lang="en-US" dirty="0" smtClean="0">
                <a:solidFill>
                  <a:schemeClr val="tx1"/>
                </a:solidFill>
              </a:rPr>
              <a:t>situations! </a:t>
            </a:r>
            <a:r>
              <a:rPr lang="en-US" dirty="0" smtClean="0"/>
              <a:t> </a:t>
            </a:r>
          </a:p>
          <a:p>
            <a:pPr>
              <a:buFont typeface="Arial" charset="0"/>
              <a:buChar char="•"/>
            </a:pPr>
            <a:endParaRPr lang="en-US" dirty="0" smtClean="0"/>
          </a:p>
          <a:p>
            <a:pPr lvl="1">
              <a:buFont typeface="Arial" charset="0"/>
              <a:buChar char="•"/>
            </a:pPr>
            <a:r>
              <a:rPr lang="en-US" dirty="0" smtClean="0">
                <a:solidFill>
                  <a:schemeClr val="tx1"/>
                </a:solidFill>
              </a:rPr>
              <a:t>Local </a:t>
            </a:r>
            <a:r>
              <a:rPr lang="en-US" dirty="0">
                <a:solidFill>
                  <a:schemeClr val="tx1"/>
                </a:solidFill>
              </a:rPr>
              <a:t>and global memory is </a:t>
            </a:r>
            <a:r>
              <a:rPr lang="en-US" dirty="0" smtClean="0">
                <a:solidFill>
                  <a:schemeClr val="tx1"/>
                </a:solidFill>
              </a:rPr>
              <a:t/>
            </a:r>
            <a:br>
              <a:rPr lang="en-US" dirty="0" smtClean="0">
                <a:solidFill>
                  <a:schemeClr val="tx1"/>
                </a:solidFill>
              </a:rPr>
            </a:br>
            <a:r>
              <a:rPr lang="en-US" dirty="0" smtClean="0">
                <a:solidFill>
                  <a:schemeClr val="tx1"/>
                </a:solidFill>
              </a:rPr>
              <a:t>guaranteed </a:t>
            </a:r>
            <a:r>
              <a:rPr lang="en-US" dirty="0">
                <a:solidFill>
                  <a:schemeClr val="tx1"/>
                </a:solidFill>
              </a:rPr>
              <a:t>to be </a:t>
            </a:r>
            <a:r>
              <a:rPr lang="en-US" dirty="0" smtClean="0">
                <a:solidFill>
                  <a:schemeClr val="tx1"/>
                </a:solidFill>
              </a:rPr>
              <a:t>consistent </a:t>
            </a:r>
            <a:br>
              <a:rPr lang="en-US" dirty="0" smtClean="0">
                <a:solidFill>
                  <a:schemeClr val="tx1"/>
                </a:solidFill>
              </a:rPr>
            </a:br>
            <a:r>
              <a:rPr lang="en-US" dirty="0" smtClean="0">
                <a:solidFill>
                  <a:schemeClr val="tx1"/>
                </a:solidFill>
              </a:rPr>
              <a:t>for </a:t>
            </a:r>
            <a:r>
              <a:rPr lang="en-US" dirty="0">
                <a:solidFill>
                  <a:schemeClr val="tx1"/>
                </a:solidFill>
              </a:rPr>
              <a:t>work-items in a single </a:t>
            </a:r>
            <a:r>
              <a:rPr lang="en-US" dirty="0" smtClean="0">
                <a:solidFill>
                  <a:schemeClr val="tx1"/>
                </a:solidFill>
              </a:rPr>
              <a:t/>
            </a:r>
            <a:br>
              <a:rPr lang="en-US" dirty="0" smtClean="0">
                <a:solidFill>
                  <a:schemeClr val="tx1"/>
                </a:solidFill>
              </a:rPr>
            </a:br>
            <a:r>
              <a:rPr lang="en-US" dirty="0" smtClean="0">
                <a:solidFill>
                  <a:schemeClr val="tx1"/>
                </a:solidFill>
              </a:rPr>
              <a:t>work-group </a:t>
            </a:r>
            <a:r>
              <a:rPr lang="en-US" dirty="0">
                <a:solidFill>
                  <a:schemeClr val="tx1"/>
                </a:solidFill>
              </a:rPr>
              <a:t>only after a </a:t>
            </a:r>
            <a:r>
              <a:rPr lang="en-US" dirty="0" smtClean="0">
                <a:solidFill>
                  <a:schemeClr val="tx1"/>
                </a:solidFill>
              </a:rPr>
              <a:t/>
            </a:r>
            <a:br>
              <a:rPr lang="en-US" dirty="0" smtClean="0">
                <a:solidFill>
                  <a:schemeClr val="tx1"/>
                </a:solidFill>
              </a:rPr>
            </a:br>
            <a:r>
              <a:rPr lang="en-US" dirty="0" smtClean="0">
                <a:solidFill>
                  <a:schemeClr val="tx1"/>
                </a:solidFill>
              </a:rPr>
              <a:t>work-group </a:t>
            </a:r>
            <a:r>
              <a:rPr lang="en-US" dirty="0">
                <a:solidFill>
                  <a:schemeClr val="tx1"/>
                </a:solidFill>
              </a:rPr>
              <a:t>barrier is </a:t>
            </a:r>
            <a:r>
              <a:rPr lang="en-US" dirty="0" smtClean="0">
                <a:solidFill>
                  <a:schemeClr val="tx1"/>
                </a:solidFill>
              </a:rPr>
              <a:t/>
            </a:r>
            <a:br>
              <a:rPr lang="en-US" dirty="0" smtClean="0">
                <a:solidFill>
                  <a:schemeClr val="tx1"/>
                </a:solidFill>
              </a:rPr>
            </a:br>
            <a:r>
              <a:rPr lang="en-US" dirty="0" smtClean="0">
                <a:solidFill>
                  <a:schemeClr val="tx1"/>
                </a:solidFill>
              </a:rPr>
              <a:t>encountered </a:t>
            </a:r>
            <a:r>
              <a:rPr lang="en-US" dirty="0">
                <a:solidFill>
                  <a:schemeClr val="tx1"/>
                </a:solidFill>
              </a:rPr>
              <a:t>by all </a:t>
            </a:r>
            <a:r>
              <a:rPr lang="en-US" dirty="0" smtClean="0">
                <a:solidFill>
                  <a:schemeClr val="tx1"/>
                </a:solidFill>
              </a:rPr>
              <a:t>work-items</a:t>
            </a:r>
          </a:p>
          <a:p>
            <a:pPr lvl="1">
              <a:buFont typeface="Arial" charset="0"/>
              <a:buChar char="•"/>
            </a:pPr>
            <a:endParaRPr lang="en-US" dirty="0" smtClean="0">
              <a:solidFill>
                <a:schemeClr val="tx1"/>
              </a:solidFill>
            </a:endParaRPr>
          </a:p>
          <a:p>
            <a:pPr lvl="1">
              <a:buFont typeface="Arial" charset="0"/>
              <a:buChar char="•"/>
            </a:pPr>
            <a:r>
              <a:rPr lang="en-US" dirty="0" smtClean="0">
                <a:solidFill>
                  <a:schemeClr val="tx1"/>
                </a:solidFill>
              </a:rPr>
              <a:t>There </a:t>
            </a:r>
            <a:r>
              <a:rPr lang="en-US" dirty="0">
                <a:solidFill>
                  <a:schemeClr val="tx1"/>
                </a:solidFill>
              </a:rPr>
              <a:t>are no guarantees </a:t>
            </a:r>
            <a:r>
              <a:rPr lang="en-US" dirty="0" smtClean="0">
                <a:solidFill>
                  <a:schemeClr val="tx1"/>
                </a:solidFill>
              </a:rPr>
              <a:t>of </a:t>
            </a:r>
            <a:br>
              <a:rPr lang="en-US" dirty="0" smtClean="0">
                <a:solidFill>
                  <a:schemeClr val="tx1"/>
                </a:solidFill>
              </a:rPr>
            </a:br>
            <a:r>
              <a:rPr lang="en-US" dirty="0" smtClean="0">
                <a:solidFill>
                  <a:schemeClr val="tx1"/>
                </a:solidFill>
              </a:rPr>
              <a:t>global memory </a:t>
            </a:r>
            <a:r>
              <a:rPr lang="en-US" dirty="0">
                <a:solidFill>
                  <a:schemeClr val="tx1"/>
                </a:solidFill>
              </a:rPr>
              <a:t>consistency </a:t>
            </a:r>
            <a:r>
              <a:rPr lang="en-US" dirty="0" smtClean="0">
                <a:solidFill>
                  <a:schemeClr val="tx1"/>
                </a:solidFill>
              </a:rPr>
              <a:t/>
            </a:r>
            <a:br>
              <a:rPr lang="en-US" dirty="0" smtClean="0">
                <a:solidFill>
                  <a:schemeClr val="tx1"/>
                </a:solidFill>
              </a:rPr>
            </a:br>
            <a:r>
              <a:rPr lang="en-US" dirty="0" smtClean="0">
                <a:solidFill>
                  <a:schemeClr val="tx1"/>
                </a:solidFill>
              </a:rPr>
              <a:t>between work-groups</a:t>
            </a:r>
          </a:p>
          <a:p>
            <a:pPr lvl="1">
              <a:buFont typeface="Arial" charset="0"/>
              <a:buChar char="•"/>
            </a:pPr>
            <a:endParaRPr lang="en-US" dirty="0">
              <a:solidFill>
                <a:schemeClr val="tx1"/>
              </a:solidFill>
            </a:endParaRPr>
          </a:p>
          <a:p>
            <a:pPr lvl="1">
              <a:buFont typeface="Arial" charset="0"/>
              <a:buChar char="•"/>
            </a:pPr>
            <a:endParaRPr lang="en-US" dirty="0"/>
          </a:p>
        </p:txBody>
      </p:sp>
      <p:pic>
        <p:nvPicPr>
          <p:cNvPr id="5" name="Picture 4"/>
          <p:cNvPicPr>
            <a:picLocks noChangeAspect="1"/>
          </p:cNvPicPr>
          <p:nvPr/>
        </p:nvPicPr>
        <p:blipFill>
          <a:blip r:embed="rId3"/>
          <a:stretch>
            <a:fillRect/>
          </a:stretch>
        </p:blipFill>
        <p:spPr>
          <a:xfrm>
            <a:off x="4678680" y="2204661"/>
            <a:ext cx="7310120" cy="3664433"/>
          </a:xfrm>
          <a:prstGeom prst="rect">
            <a:avLst/>
          </a:prstGeom>
        </p:spPr>
      </p:pic>
    </p:spTree>
    <p:extLst>
      <p:ext uri="{BB962C8B-B14F-4D97-AF65-F5344CB8AC3E}">
        <p14:creationId xmlns:p14="http://schemas.microsoft.com/office/powerpoint/2010/main" val="5576287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normAutofit/>
          </a:bodyPr>
          <a:lstStyle/>
          <a:p>
            <a:pPr>
              <a:buFont typeface="Arial" charset="0"/>
              <a:buChar char="•"/>
            </a:pPr>
            <a:r>
              <a:rPr lang="en-US" dirty="0" smtClean="0"/>
              <a:t> </a:t>
            </a:r>
            <a:r>
              <a:rPr lang="en-US" dirty="0" smtClean="0"/>
              <a:t>Introduction &amp; Motivation</a:t>
            </a:r>
          </a:p>
          <a:p>
            <a:pPr>
              <a:buFont typeface="Arial" charset="0"/>
              <a:buChar char="•"/>
            </a:pPr>
            <a:r>
              <a:rPr lang="en-US" dirty="0"/>
              <a:t> Introduction </a:t>
            </a:r>
            <a:r>
              <a:rPr lang="en-US" dirty="0" smtClean="0"/>
              <a:t>to OpenCL</a:t>
            </a:r>
          </a:p>
          <a:p>
            <a:pPr>
              <a:buFont typeface="Arial" charset="0"/>
              <a:buChar char="•"/>
            </a:pPr>
            <a:r>
              <a:rPr lang="en-US" dirty="0" smtClean="0"/>
              <a:t> Introduction to </a:t>
            </a:r>
            <a:r>
              <a:rPr lang="en-US" dirty="0" smtClean="0"/>
              <a:t>Massively Parallel Architectures / General </a:t>
            </a:r>
            <a:r>
              <a:rPr lang="en-US" dirty="0"/>
              <a:t>Purpose </a:t>
            </a:r>
            <a:r>
              <a:rPr lang="en-US" dirty="0" smtClean="0"/>
              <a:t>GPU</a:t>
            </a:r>
          </a:p>
          <a:p>
            <a:pPr>
              <a:buFont typeface="Arial" charset="0"/>
              <a:buChar char="•"/>
            </a:pPr>
            <a:r>
              <a:rPr lang="en-US" dirty="0" smtClean="0"/>
              <a:t> OpenCL By Example</a:t>
            </a:r>
          </a:p>
          <a:p>
            <a:pPr>
              <a:buFont typeface="Arial" charset="0"/>
              <a:buChar char="•"/>
            </a:pPr>
            <a:r>
              <a:rPr lang="en-US" dirty="0"/>
              <a:t> Closing </a:t>
            </a:r>
            <a:r>
              <a:rPr lang="en-US" dirty="0" smtClean="0"/>
              <a:t>Remarks</a:t>
            </a:r>
            <a:endParaRPr lang="en-US" dirty="0"/>
          </a:p>
        </p:txBody>
      </p:sp>
    </p:spTree>
    <p:extLst>
      <p:ext uri="{BB962C8B-B14F-4D97-AF65-F5344CB8AC3E}">
        <p14:creationId xmlns:p14="http://schemas.microsoft.com/office/powerpoint/2010/main" val="10912385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pPr>
              <a:buFont typeface="Arial" charset="0"/>
              <a:buChar char="•"/>
            </a:pPr>
            <a:r>
              <a:rPr lang="en-US" dirty="0">
                <a:solidFill>
                  <a:schemeClr val="bg1">
                    <a:lumMod val="75000"/>
                  </a:schemeClr>
                </a:solidFill>
              </a:rPr>
              <a:t> Introduction &amp; Motivation</a:t>
            </a:r>
          </a:p>
          <a:p>
            <a:pPr>
              <a:buFont typeface="Arial" charset="0"/>
              <a:buChar char="•"/>
            </a:pPr>
            <a:r>
              <a:rPr lang="en-US" dirty="0">
                <a:solidFill>
                  <a:schemeClr val="bg1">
                    <a:lumMod val="75000"/>
                  </a:schemeClr>
                </a:solidFill>
              </a:rPr>
              <a:t> Introduction to OpenCL</a:t>
            </a:r>
          </a:p>
          <a:p>
            <a:pPr>
              <a:buFont typeface="Arial" charset="0"/>
              <a:buChar char="•"/>
            </a:pPr>
            <a:r>
              <a:rPr lang="en-US" dirty="0"/>
              <a:t> Introduction to Massively Parallel Architectures / General Purpose GPU</a:t>
            </a:r>
          </a:p>
          <a:p>
            <a:pPr>
              <a:buFont typeface="Arial" charset="0"/>
              <a:buChar char="•"/>
            </a:pPr>
            <a:r>
              <a:rPr lang="en-US" dirty="0"/>
              <a:t> OpenCL By </a:t>
            </a:r>
            <a:r>
              <a:rPr lang="en-US" dirty="0" smtClean="0"/>
              <a:t>Example</a:t>
            </a:r>
          </a:p>
          <a:p>
            <a:pPr>
              <a:buFont typeface="Arial" charset="0"/>
              <a:buChar char="•"/>
            </a:pPr>
            <a:r>
              <a:rPr lang="en-US" dirty="0"/>
              <a:t>Closing </a:t>
            </a:r>
            <a:r>
              <a:rPr lang="en-US" dirty="0" smtClean="0"/>
              <a:t>Remarks</a:t>
            </a:r>
            <a:endParaRPr lang="en-US" dirty="0"/>
          </a:p>
          <a:p>
            <a:endParaRPr lang="en-US" dirty="0"/>
          </a:p>
        </p:txBody>
      </p:sp>
    </p:spTree>
    <p:extLst>
      <p:ext uri="{BB962C8B-B14F-4D97-AF65-F5344CB8AC3E}">
        <p14:creationId xmlns:p14="http://schemas.microsoft.com/office/powerpoint/2010/main" val="14120989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Purpose AMD GCN GPU Architecture</a:t>
            </a:r>
            <a:endParaRPr lang="en-US" dirty="0"/>
          </a:p>
        </p:txBody>
      </p:sp>
      <p:sp>
        <p:nvSpPr>
          <p:cNvPr id="3" name="Content Placeholder 2"/>
          <p:cNvSpPr>
            <a:spLocks noGrp="1"/>
          </p:cNvSpPr>
          <p:nvPr>
            <p:ph idx="1"/>
          </p:nvPr>
        </p:nvSpPr>
        <p:spPr/>
        <p:txBody>
          <a:bodyPr/>
          <a:lstStyle/>
          <a:p>
            <a:pPr>
              <a:buFont typeface="Arial" charset="0"/>
              <a:buChar char="•"/>
            </a:pPr>
            <a:r>
              <a:rPr lang="en-US" dirty="0"/>
              <a:t> Graphics Core </a:t>
            </a:r>
            <a:r>
              <a:rPr lang="en-US" dirty="0" smtClean="0"/>
              <a:t>Next </a:t>
            </a:r>
            <a:r>
              <a:rPr lang="en-US" dirty="0"/>
              <a:t>arrived in </a:t>
            </a:r>
            <a:r>
              <a:rPr lang="en-US" dirty="0" smtClean="0"/>
              <a:t>2011 and is AMD’s </a:t>
            </a:r>
            <a:r>
              <a:rPr lang="en-US" dirty="0"/>
              <a:t>first architecture </a:t>
            </a:r>
            <a:r>
              <a:rPr lang="en-US" dirty="0" smtClean="0"/>
              <a:t>aimed at general purpose computing</a:t>
            </a:r>
          </a:p>
          <a:p>
            <a:pPr>
              <a:buFont typeface="Arial" charset="0"/>
              <a:buChar char="•"/>
            </a:pPr>
            <a:r>
              <a:rPr lang="en-US" dirty="0"/>
              <a:t> </a:t>
            </a:r>
            <a:r>
              <a:rPr lang="en-US" dirty="0" smtClean="0"/>
              <a:t>Uses a RISC instruction set</a:t>
            </a:r>
          </a:p>
          <a:p>
            <a:pPr>
              <a:buFont typeface="Arial" charset="0"/>
              <a:buChar char="•"/>
            </a:pPr>
            <a:r>
              <a:rPr lang="en-US" dirty="0"/>
              <a:t> The Compute Unit (CU</a:t>
            </a:r>
            <a:r>
              <a:rPr lang="en-US" dirty="0" smtClean="0"/>
              <a:t>) is at the heart of GCN’s design</a:t>
            </a:r>
          </a:p>
          <a:p>
            <a:pPr>
              <a:buFont typeface="Arial" charset="0"/>
              <a:buChar char="•"/>
            </a:pPr>
            <a:r>
              <a:rPr lang="en-US" dirty="0" smtClean="0"/>
              <a:t> </a:t>
            </a:r>
            <a:r>
              <a:rPr lang="en-US" dirty="0"/>
              <a:t>For the Southern </a:t>
            </a:r>
            <a:r>
              <a:rPr lang="en-US" dirty="0" smtClean="0"/>
              <a:t>Islands family of device each </a:t>
            </a:r>
            <a:r>
              <a:rPr lang="en-US" dirty="0"/>
              <a:t>CU includes 4 </a:t>
            </a:r>
            <a:r>
              <a:rPr lang="en-US" dirty="0" smtClean="0"/>
              <a:t>SIMD </a:t>
            </a:r>
            <a:r>
              <a:rPr lang="en-US" dirty="0"/>
              <a:t>units for vector </a:t>
            </a:r>
            <a:r>
              <a:rPr lang="en-US" dirty="0" smtClean="0"/>
              <a:t>processing</a:t>
            </a:r>
          </a:p>
          <a:p>
            <a:pPr>
              <a:buFont typeface="Arial" charset="0"/>
              <a:buChar char="•"/>
            </a:pPr>
            <a:r>
              <a:rPr lang="en-US" dirty="0" smtClean="0"/>
              <a:t> A </a:t>
            </a:r>
            <a:r>
              <a:rPr lang="en-US" dirty="0" err="1"/>
              <a:t>wavefront</a:t>
            </a:r>
            <a:r>
              <a:rPr lang="en-US" dirty="0"/>
              <a:t> is a hardware thread with its own program counter</a:t>
            </a:r>
            <a:r>
              <a:rPr lang="en-US" dirty="0" smtClean="0"/>
              <a:t>; </a:t>
            </a:r>
            <a:r>
              <a:rPr lang="en-US" dirty="0"/>
              <a:t>capable of following control flow independently of other </a:t>
            </a:r>
            <a:r>
              <a:rPr lang="en-US" dirty="0" err="1"/>
              <a:t>wavefronts</a:t>
            </a:r>
            <a:r>
              <a:rPr lang="en-US" dirty="0"/>
              <a:t>. </a:t>
            </a:r>
            <a:endParaRPr lang="en-US" dirty="0" smtClean="0"/>
          </a:p>
          <a:p>
            <a:pPr>
              <a:buFont typeface="Arial" charset="0"/>
              <a:buChar char="•"/>
            </a:pPr>
            <a:r>
              <a:rPr lang="en-US" dirty="0"/>
              <a:t> AMD Radeon™ HD </a:t>
            </a:r>
            <a:r>
              <a:rPr lang="en-US" dirty="0" smtClean="0"/>
              <a:t>79XX series GPUs have 64 work-item </a:t>
            </a:r>
            <a:r>
              <a:rPr lang="en-US" dirty="0" err="1" smtClean="0"/>
              <a:t>wavefronts</a:t>
            </a:r>
            <a:r>
              <a:rPr lang="en-US" dirty="0" smtClean="0"/>
              <a:t> </a:t>
            </a:r>
            <a:endParaRPr lang="en-US" dirty="0"/>
          </a:p>
          <a:p>
            <a:pPr>
              <a:buFont typeface="Arial" charset="0"/>
              <a:buChar char="•"/>
            </a:pPr>
            <a:endParaRPr lang="en-US" dirty="0" smtClean="0"/>
          </a:p>
        </p:txBody>
      </p:sp>
    </p:spTree>
    <p:extLst>
      <p:ext uri="{BB962C8B-B14F-4D97-AF65-F5344CB8AC3E}">
        <p14:creationId xmlns:p14="http://schemas.microsoft.com/office/powerpoint/2010/main" val="26211913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Simplified GCN </a:t>
            </a:r>
            <a:r>
              <a:rPr lang="en-US" dirty="0"/>
              <a:t>GPU Architecture</a:t>
            </a:r>
          </a:p>
        </p:txBody>
      </p:sp>
      <p:pic>
        <p:nvPicPr>
          <p:cNvPr id="6" name="Content Placeholder 5"/>
          <p:cNvPicPr>
            <a:picLocks noGrp="1" noChangeAspect="1"/>
          </p:cNvPicPr>
          <p:nvPr>
            <p:ph idx="1"/>
          </p:nvPr>
        </p:nvPicPr>
        <p:blipFill>
          <a:blip r:embed="rId3"/>
          <a:stretch>
            <a:fillRect/>
          </a:stretch>
        </p:blipFill>
        <p:spPr>
          <a:xfrm>
            <a:off x="3128094" y="1846263"/>
            <a:ext cx="5996137" cy="4022725"/>
          </a:xfrm>
          <a:prstGeom prst="rect">
            <a:avLst/>
          </a:prstGeom>
        </p:spPr>
      </p:pic>
    </p:spTree>
    <p:extLst>
      <p:ext uri="{BB962C8B-B14F-4D97-AF65-F5344CB8AC3E}">
        <p14:creationId xmlns:p14="http://schemas.microsoft.com/office/powerpoint/2010/main" val="131283501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tretch>
            <a:fillRect/>
          </a:stretch>
        </p:blipFill>
        <p:spPr>
          <a:xfrm>
            <a:off x="0" y="114300"/>
            <a:ext cx="12192000" cy="6179052"/>
          </a:xfrm>
          <a:prstGeom prst="rect">
            <a:avLst/>
          </a:prstGeom>
        </p:spPr>
      </p:pic>
    </p:spTree>
    <p:extLst>
      <p:ext uri="{BB962C8B-B14F-4D97-AF65-F5344CB8AC3E}">
        <p14:creationId xmlns:p14="http://schemas.microsoft.com/office/powerpoint/2010/main" val="193637708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AMD GCN GPU Architecture</a:t>
            </a:r>
          </a:p>
        </p:txBody>
      </p:sp>
      <p:sp>
        <p:nvSpPr>
          <p:cNvPr id="3" name="Content Placeholder 2"/>
          <p:cNvSpPr>
            <a:spLocks noGrp="1"/>
          </p:cNvSpPr>
          <p:nvPr>
            <p:ph idx="1"/>
          </p:nvPr>
        </p:nvSpPr>
        <p:spPr/>
        <p:txBody>
          <a:bodyPr/>
          <a:lstStyle/>
          <a:p>
            <a:pPr>
              <a:buFont typeface="Arial" charset="0"/>
              <a:buChar char="•"/>
            </a:pPr>
            <a:r>
              <a:rPr lang="en-US" dirty="0" smtClean="0"/>
              <a:t> Each </a:t>
            </a:r>
            <a:r>
              <a:rPr lang="en-US" dirty="0"/>
              <a:t>SIMD unit </a:t>
            </a:r>
            <a:r>
              <a:rPr lang="en-US" dirty="0" smtClean="0"/>
              <a:t>can handle 10 </a:t>
            </a:r>
            <a:r>
              <a:rPr lang="en-US" dirty="0" err="1" smtClean="0"/>
              <a:t>wavefronts</a:t>
            </a:r>
            <a:r>
              <a:rPr lang="en-US" dirty="0"/>
              <a:t>.</a:t>
            </a:r>
            <a:r>
              <a:rPr lang="en-US" dirty="0" smtClean="0"/>
              <a:t> </a:t>
            </a:r>
            <a:r>
              <a:rPr lang="en-US" dirty="0"/>
              <a:t>The e</a:t>
            </a:r>
            <a:r>
              <a:rPr lang="en-US" dirty="0" smtClean="0"/>
              <a:t>ntire CU </a:t>
            </a:r>
            <a:r>
              <a:rPr lang="en-US" dirty="0"/>
              <a:t>can </a:t>
            </a:r>
            <a:r>
              <a:rPr lang="en-US" dirty="0" smtClean="0"/>
              <a:t>have </a:t>
            </a:r>
            <a:r>
              <a:rPr lang="en-US" dirty="0"/>
              <a:t>40 </a:t>
            </a:r>
            <a:r>
              <a:rPr lang="en-US" dirty="0" err="1" smtClean="0"/>
              <a:t>wavefront</a:t>
            </a:r>
            <a:r>
              <a:rPr lang="en-US" dirty="0" smtClean="0"/>
              <a:t> simultaneously</a:t>
            </a:r>
          </a:p>
          <a:p>
            <a:pPr>
              <a:buFont typeface="Arial" charset="0"/>
              <a:buChar char="•"/>
            </a:pPr>
            <a:endParaRPr lang="en-US" dirty="0" smtClean="0"/>
          </a:p>
          <a:p>
            <a:pPr>
              <a:buFont typeface="Arial" charset="0"/>
              <a:buChar char="•"/>
            </a:pPr>
            <a:r>
              <a:rPr lang="en-US" dirty="0"/>
              <a:t> A </a:t>
            </a:r>
            <a:r>
              <a:rPr lang="en-US" dirty="0" err="1"/>
              <a:t>wavefront</a:t>
            </a:r>
            <a:r>
              <a:rPr lang="en-US" dirty="0"/>
              <a:t> is issued to a SIMD in a single cycle, but takes 4 cycles to execute operations for all 64 work items</a:t>
            </a:r>
            <a:r>
              <a:rPr lang="en-US" dirty="0" smtClean="0"/>
              <a:t>.</a:t>
            </a:r>
          </a:p>
          <a:p>
            <a:pPr>
              <a:buFont typeface="Arial" charset="0"/>
              <a:buChar char="•"/>
            </a:pPr>
            <a:endParaRPr lang="en-US" dirty="0" smtClean="0"/>
          </a:p>
          <a:p>
            <a:pPr>
              <a:buFont typeface="Arial" charset="0"/>
              <a:buChar char="•"/>
            </a:pPr>
            <a:r>
              <a:rPr lang="en-US" dirty="0" smtClean="0"/>
              <a:t> The </a:t>
            </a:r>
            <a:r>
              <a:rPr lang="en-US" dirty="0"/>
              <a:t>Radeon™ HD </a:t>
            </a:r>
            <a:r>
              <a:rPr lang="en-US" dirty="0" smtClean="0"/>
              <a:t>7970 has </a:t>
            </a:r>
            <a:r>
              <a:rPr lang="en-US" dirty="0"/>
              <a:t>32 </a:t>
            </a:r>
            <a:r>
              <a:rPr lang="en-US" dirty="0" smtClean="0"/>
              <a:t>CUs and can process up </a:t>
            </a:r>
            <a:r>
              <a:rPr lang="en-US" dirty="0"/>
              <a:t>to </a:t>
            </a:r>
            <a:r>
              <a:rPr lang="en-US" b="1" dirty="0" smtClean="0"/>
              <a:t>81,920</a:t>
            </a:r>
            <a:r>
              <a:rPr lang="en-US" dirty="0" smtClean="0"/>
              <a:t> </a:t>
            </a:r>
            <a:r>
              <a:rPr lang="en-US" dirty="0"/>
              <a:t>work items at a time</a:t>
            </a:r>
            <a:r>
              <a:rPr lang="en-US" dirty="0" smtClean="0"/>
              <a:t>.</a:t>
            </a:r>
          </a:p>
          <a:p>
            <a:pPr>
              <a:buFont typeface="Arial" charset="0"/>
              <a:buChar char="•"/>
            </a:pPr>
            <a:endParaRPr lang="en-US" dirty="0"/>
          </a:p>
          <a:p>
            <a:pPr>
              <a:buFont typeface="Arial" charset="0"/>
              <a:buChar char="•"/>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131959692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35000" y="698500"/>
            <a:ext cx="10998200"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2026134" y="0"/>
            <a:ext cx="8171966" cy="6277867"/>
          </a:xfrm>
          <a:prstGeom prst="rect">
            <a:avLst/>
          </a:prstGeom>
        </p:spPr>
      </p:pic>
    </p:spTree>
    <p:extLst>
      <p:ext uri="{BB962C8B-B14F-4D97-AF65-F5344CB8AC3E}">
        <p14:creationId xmlns:p14="http://schemas.microsoft.com/office/powerpoint/2010/main" val="17009411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GPU Memory Bandwidth</a:t>
            </a:r>
            <a:endParaRPr lang="en-US" dirty="0"/>
          </a:p>
        </p:txBody>
      </p:sp>
      <p:sp>
        <p:nvSpPr>
          <p:cNvPr id="3" name="Content Placeholder 2"/>
          <p:cNvSpPr>
            <a:spLocks noGrp="1"/>
          </p:cNvSpPr>
          <p:nvPr>
            <p:ph idx="1"/>
          </p:nvPr>
        </p:nvSpPr>
        <p:spPr/>
        <p:txBody>
          <a:bodyPr/>
          <a:lstStyle/>
          <a:p>
            <a:r>
              <a:rPr lang="en-US" dirty="0" smtClean="0"/>
              <a:t>Show relative speed of GPU memory compared </a:t>
            </a:r>
            <a:r>
              <a:rPr lang="en-US" dirty="0" err="1" smtClean="0"/>
              <a:t>PCIe</a:t>
            </a:r>
            <a:r>
              <a:rPr lang="en-US" dirty="0" smtClean="0"/>
              <a:t>, </a:t>
            </a:r>
            <a:r>
              <a:rPr lang="en-US" dirty="0" err="1" smtClean="0"/>
              <a:t>etc</a:t>
            </a:r>
            <a:endParaRPr lang="en-US" dirty="0" smtClean="0"/>
          </a:p>
          <a:p>
            <a:endParaRPr lang="en-US" dirty="0"/>
          </a:p>
          <a:p>
            <a:r>
              <a:rPr lang="en-US" dirty="0" err="1" smtClean="0"/>
              <a:t>PCIe</a:t>
            </a:r>
            <a:r>
              <a:rPr lang="en-US" dirty="0" smtClean="0"/>
              <a:t> 3.0 - 16GB/s</a:t>
            </a:r>
          </a:p>
          <a:p>
            <a:r>
              <a:rPr lang="en-US" dirty="0"/>
              <a:t>LDS 100 GB/s for each compute unit</a:t>
            </a:r>
          </a:p>
          <a:p>
            <a:r>
              <a:rPr lang="en-US" dirty="0"/>
              <a:t>Global 264 GB/s </a:t>
            </a:r>
            <a:endParaRPr lang="en-US" dirty="0" smtClean="0"/>
          </a:p>
          <a:p>
            <a:endParaRPr lang="en-US" dirty="0"/>
          </a:p>
          <a:p>
            <a:r>
              <a:rPr lang="en-US" dirty="0" err="1" smtClean="0"/>
              <a:t>Pg</a:t>
            </a:r>
            <a:r>
              <a:rPr lang="en-US" dirty="0" smtClean="0"/>
              <a:t> 78</a:t>
            </a:r>
          </a:p>
          <a:p>
            <a:endParaRPr lang="en-US" dirty="0"/>
          </a:p>
          <a:p>
            <a:endParaRPr lang="en-US" dirty="0"/>
          </a:p>
        </p:txBody>
      </p:sp>
      <p:pic>
        <p:nvPicPr>
          <p:cNvPr id="4" name="Picture 3"/>
          <p:cNvPicPr>
            <a:picLocks noChangeAspect="1"/>
          </p:cNvPicPr>
          <p:nvPr/>
        </p:nvPicPr>
        <p:blipFill>
          <a:blip r:embed="rId2"/>
          <a:stretch>
            <a:fillRect/>
          </a:stretch>
        </p:blipFill>
        <p:spPr>
          <a:xfrm>
            <a:off x="684530" y="1845734"/>
            <a:ext cx="10783570" cy="4427450"/>
          </a:xfrm>
          <a:prstGeom prst="rect">
            <a:avLst/>
          </a:prstGeom>
        </p:spPr>
      </p:pic>
    </p:spTree>
    <p:extLst>
      <p:ext uri="{BB962C8B-B14F-4D97-AF65-F5344CB8AC3E}">
        <p14:creationId xmlns:p14="http://schemas.microsoft.com/office/powerpoint/2010/main" val="74227239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3"/>
          <a:stretch>
            <a:fillRect/>
          </a:stretch>
        </p:blipFill>
        <p:spPr>
          <a:xfrm>
            <a:off x="1140364" y="106909"/>
            <a:ext cx="9964516" cy="6166890"/>
          </a:xfrm>
          <a:prstGeom prst="rect">
            <a:avLst/>
          </a:prstGeom>
        </p:spPr>
      </p:pic>
    </p:spTree>
    <p:extLst>
      <p:ext uri="{BB962C8B-B14F-4D97-AF65-F5344CB8AC3E}">
        <p14:creationId xmlns:p14="http://schemas.microsoft.com/office/powerpoint/2010/main" val="93518540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 OpenCL</a:t>
            </a:r>
            <a:br>
              <a:rPr lang="en-US" dirty="0" smtClean="0"/>
            </a:br>
            <a:r>
              <a:rPr lang="en-US" dirty="0" smtClean="0"/>
              <a:t>To the GPU</a:t>
            </a:r>
            <a:endParaRPr lang="en-US" dirty="0"/>
          </a:p>
        </p:txBody>
      </p:sp>
      <p:sp>
        <p:nvSpPr>
          <p:cNvPr id="3" name="Content Placeholder 2"/>
          <p:cNvSpPr>
            <a:spLocks noGrp="1"/>
          </p:cNvSpPr>
          <p:nvPr>
            <p:ph idx="1"/>
          </p:nvPr>
        </p:nvSpPr>
        <p:spPr>
          <a:xfrm>
            <a:off x="1097280" y="1845734"/>
            <a:ext cx="4325620" cy="4023360"/>
          </a:xfrm>
        </p:spPr>
        <p:txBody>
          <a:bodyPr/>
          <a:lstStyle/>
          <a:p>
            <a:pPr>
              <a:buFont typeface="Arial" charset="0"/>
              <a:buChar char="•"/>
            </a:pPr>
            <a:r>
              <a:rPr lang="en-US" dirty="0" smtClean="0"/>
              <a:t> A workgroup executes on the a single SIMD</a:t>
            </a:r>
          </a:p>
          <a:p>
            <a:pPr>
              <a:buFont typeface="Arial" charset="0"/>
              <a:buChar char="•"/>
            </a:pPr>
            <a:endParaRPr lang="en-US" dirty="0"/>
          </a:p>
          <a:p>
            <a:pPr>
              <a:buFont typeface="Arial" charset="0"/>
              <a:buChar char="•"/>
            </a:pPr>
            <a:r>
              <a:rPr lang="en-US" dirty="0" smtClean="0"/>
              <a:t> Each PE is assigned a work-item from the same work group</a:t>
            </a:r>
          </a:p>
          <a:p>
            <a:pPr>
              <a:buFont typeface="Arial" charset="0"/>
              <a:buChar char="•"/>
            </a:pPr>
            <a:endParaRPr lang="en-US" dirty="0" smtClean="0"/>
          </a:p>
          <a:p>
            <a:pPr>
              <a:buFont typeface="Arial" charset="0"/>
              <a:buChar char="•"/>
            </a:pPr>
            <a:r>
              <a:rPr lang="en-US" dirty="0" smtClean="0"/>
              <a:t> Branches in </a:t>
            </a:r>
            <a:r>
              <a:rPr lang="en-US" dirty="0"/>
              <a:t>a </a:t>
            </a:r>
            <a:r>
              <a:rPr lang="en-US" dirty="0" err="1" smtClean="0"/>
              <a:t>workitem</a:t>
            </a:r>
            <a:r>
              <a:rPr lang="en-US" dirty="0" smtClean="0"/>
              <a:t> causes </a:t>
            </a:r>
            <a:r>
              <a:rPr lang="en-US" dirty="0"/>
              <a:t>the entire </a:t>
            </a:r>
            <a:r>
              <a:rPr lang="en-US" dirty="0" err="1"/>
              <a:t>wavefront</a:t>
            </a:r>
            <a:r>
              <a:rPr lang="en-US" dirty="0"/>
              <a:t> to execute all possible paths serially</a:t>
            </a:r>
          </a:p>
        </p:txBody>
      </p:sp>
      <p:pic>
        <p:nvPicPr>
          <p:cNvPr id="4" name="Picture 3"/>
          <p:cNvPicPr>
            <a:picLocks noChangeAspect="1"/>
          </p:cNvPicPr>
          <p:nvPr/>
        </p:nvPicPr>
        <p:blipFill>
          <a:blip r:embed="rId3"/>
          <a:stretch>
            <a:fillRect/>
          </a:stretch>
        </p:blipFill>
        <p:spPr>
          <a:xfrm>
            <a:off x="5511800" y="0"/>
            <a:ext cx="6680200" cy="5059680"/>
          </a:xfrm>
          <a:prstGeom prst="rect">
            <a:avLst/>
          </a:prstGeom>
        </p:spPr>
      </p:pic>
    </p:spTree>
    <p:extLst>
      <p:ext uri="{BB962C8B-B14F-4D97-AF65-F5344CB8AC3E}">
        <p14:creationId xmlns:p14="http://schemas.microsoft.com/office/powerpoint/2010/main" val="134618997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pPr>
              <a:buFont typeface="Arial" charset="0"/>
              <a:buChar char="•"/>
            </a:pPr>
            <a:r>
              <a:rPr lang="en-US" dirty="0">
                <a:solidFill>
                  <a:schemeClr val="bg1">
                    <a:lumMod val="75000"/>
                  </a:schemeClr>
                </a:solidFill>
              </a:rPr>
              <a:t> Introduction &amp; Motivation</a:t>
            </a:r>
          </a:p>
          <a:p>
            <a:pPr>
              <a:buFont typeface="Arial" charset="0"/>
              <a:buChar char="•"/>
            </a:pPr>
            <a:r>
              <a:rPr lang="en-US" dirty="0">
                <a:solidFill>
                  <a:schemeClr val="bg1">
                    <a:lumMod val="75000"/>
                  </a:schemeClr>
                </a:solidFill>
              </a:rPr>
              <a:t> Introduction to OpenCL</a:t>
            </a:r>
          </a:p>
          <a:p>
            <a:pPr>
              <a:buFont typeface="Arial" charset="0"/>
              <a:buChar char="•"/>
            </a:pPr>
            <a:r>
              <a:rPr lang="en-US" dirty="0">
                <a:solidFill>
                  <a:schemeClr val="bg1">
                    <a:lumMod val="75000"/>
                  </a:schemeClr>
                </a:solidFill>
              </a:rPr>
              <a:t> Introduction to Massively Parallel Architectures / General Purpose GPU</a:t>
            </a:r>
          </a:p>
          <a:p>
            <a:pPr>
              <a:buFont typeface="Arial" charset="0"/>
              <a:buChar char="•"/>
            </a:pPr>
            <a:r>
              <a:rPr lang="en-US" dirty="0"/>
              <a:t> OpenCL By </a:t>
            </a:r>
            <a:r>
              <a:rPr lang="en-US" dirty="0" smtClean="0"/>
              <a:t>Example</a:t>
            </a:r>
          </a:p>
          <a:p>
            <a:pPr>
              <a:buFont typeface="Arial" charset="0"/>
              <a:buChar char="•"/>
            </a:pPr>
            <a:r>
              <a:rPr lang="en-US" dirty="0" smtClean="0"/>
              <a:t> Closing Remarks</a:t>
            </a:r>
            <a:endParaRPr lang="en-US" dirty="0"/>
          </a:p>
          <a:p>
            <a:endParaRPr lang="en-US" dirty="0"/>
          </a:p>
        </p:txBody>
      </p:sp>
    </p:spTree>
    <p:extLst>
      <p:ext uri="{BB962C8B-B14F-4D97-AF65-F5344CB8AC3E}">
        <p14:creationId xmlns:p14="http://schemas.microsoft.com/office/powerpoint/2010/main" val="1076683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Me</a:t>
            </a:r>
            <a:endParaRPr lang="en-US" dirty="0"/>
          </a:p>
        </p:txBody>
      </p:sp>
      <p:sp>
        <p:nvSpPr>
          <p:cNvPr id="3" name="Content Placeholder 2"/>
          <p:cNvSpPr>
            <a:spLocks noGrp="1"/>
          </p:cNvSpPr>
          <p:nvPr>
            <p:ph idx="1"/>
          </p:nvPr>
        </p:nvSpPr>
        <p:spPr>
          <a:xfrm>
            <a:off x="1097281" y="1845734"/>
            <a:ext cx="4995176" cy="4023360"/>
          </a:xfrm>
        </p:spPr>
        <p:txBody>
          <a:bodyPr/>
          <a:lstStyle/>
          <a:p>
            <a:endParaRPr lang="en-US" dirty="0" smtClean="0"/>
          </a:p>
          <a:p>
            <a:r>
              <a:rPr lang="en-US" dirty="0" smtClean="0"/>
              <a:t>Staff Software Engineer, IBM Watson Analytics </a:t>
            </a:r>
          </a:p>
          <a:p>
            <a:endParaRPr lang="en-US" dirty="0" smtClean="0"/>
          </a:p>
          <a:p>
            <a:endParaRPr lang="en-US" dirty="0" smtClean="0"/>
          </a:p>
          <a:p>
            <a:r>
              <a:rPr lang="en-US" dirty="0" err="1" smtClean="0"/>
              <a:t>M.A.Sc</a:t>
            </a:r>
            <a:r>
              <a:rPr lang="en-US" dirty="0" smtClean="0"/>
              <a:t> Electrical &amp; </a:t>
            </a:r>
            <a:r>
              <a:rPr lang="en-US" dirty="0"/>
              <a:t>Computer</a:t>
            </a:r>
            <a:r>
              <a:rPr lang="en-US" dirty="0" smtClean="0"/>
              <a:t> </a:t>
            </a:r>
            <a:r>
              <a:rPr lang="en-US" dirty="0"/>
              <a:t>Engineering – </a:t>
            </a:r>
            <a:r>
              <a:rPr lang="en-US" dirty="0" smtClean="0"/>
              <a:t>University </a:t>
            </a:r>
            <a:r>
              <a:rPr lang="en-US" dirty="0"/>
              <a:t>of Ottawa </a:t>
            </a:r>
            <a:r>
              <a:rPr lang="en-US" dirty="0" smtClean="0"/>
              <a:t>2016</a:t>
            </a:r>
          </a:p>
          <a:p>
            <a:pPr lvl="1"/>
            <a:r>
              <a:rPr lang="en-US" dirty="0"/>
              <a:t>Thesis topic: Acceleration of Block-Aware Matrix Factorization on Heterogeneous Platforms</a:t>
            </a:r>
            <a:endParaRPr lang="en-US" dirty="0" smtClean="0"/>
          </a:p>
          <a:p>
            <a:r>
              <a:rPr lang="en-US" dirty="0" err="1" smtClean="0"/>
              <a:t>B.A.Sc</a:t>
            </a:r>
            <a:r>
              <a:rPr lang="en-US" dirty="0" smtClean="0"/>
              <a:t> Computer Engineering – University of Ottawa 2013</a:t>
            </a:r>
          </a:p>
        </p:txBody>
      </p:sp>
      <p:pic>
        <p:nvPicPr>
          <p:cNvPr id="4" name="Picture 3"/>
          <p:cNvPicPr>
            <a:picLocks noChangeAspect="1"/>
          </p:cNvPicPr>
          <p:nvPr/>
        </p:nvPicPr>
        <p:blipFill rotWithShape="1">
          <a:blip r:embed="rId3"/>
          <a:srcRect l="15044"/>
          <a:stretch/>
        </p:blipFill>
        <p:spPr>
          <a:xfrm>
            <a:off x="6926355" y="1845734"/>
            <a:ext cx="5109701" cy="4023360"/>
          </a:xfrm>
          <a:prstGeom prst="rect">
            <a:avLst/>
          </a:prstGeom>
        </p:spPr>
      </p:pic>
      <p:pic>
        <p:nvPicPr>
          <p:cNvPr id="5" name="Picture 4"/>
          <p:cNvPicPr>
            <a:picLocks noChangeAspect="1"/>
          </p:cNvPicPr>
          <p:nvPr/>
        </p:nvPicPr>
        <p:blipFill>
          <a:blip r:embed="rId4"/>
          <a:stretch>
            <a:fillRect/>
          </a:stretch>
        </p:blipFill>
        <p:spPr>
          <a:xfrm>
            <a:off x="3076793" y="2609761"/>
            <a:ext cx="1048640" cy="904763"/>
          </a:xfrm>
          <a:prstGeom prst="rect">
            <a:avLst/>
          </a:prstGeom>
        </p:spPr>
      </p:pic>
    </p:spTree>
    <p:extLst>
      <p:ext uri="{BB962C8B-B14F-4D97-AF65-F5344CB8AC3E}">
        <p14:creationId xmlns:p14="http://schemas.microsoft.com/office/powerpoint/2010/main" val="12025910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OpenCL API – Setup Steps</a:t>
            </a:r>
            <a:endParaRPr lang="en-US" dirty="0"/>
          </a:p>
        </p:txBody>
      </p:sp>
      <p:graphicFrame>
        <p:nvGraphicFramePr>
          <p:cNvPr id="5" name="Content Placeholder 4"/>
          <p:cNvGraphicFramePr>
            <a:graphicFrameLocks noGrp="1" noChangeAspect="1"/>
          </p:cNvGraphicFramePr>
          <p:nvPr>
            <p:ph idx="1"/>
            <p:extLst>
              <p:ext uri="{D42A27DB-BD31-4B8C-83A1-F6EECF244321}">
                <p14:modId xmlns:p14="http://schemas.microsoft.com/office/powerpoint/2010/main" val="2038647099"/>
              </p:ext>
            </p:extLst>
          </p:nvPr>
        </p:nvGraphicFramePr>
        <p:xfrm>
          <a:off x="185893" y="1892300"/>
          <a:ext cx="12715720" cy="4403725"/>
        </p:xfrm>
        <a:graphic>
          <a:graphicData uri="http://schemas.openxmlformats.org/presentationml/2006/ole">
            <mc:AlternateContent xmlns:mc="http://schemas.openxmlformats.org/markup-compatibility/2006">
              <mc:Choice xmlns:v="urn:schemas-microsoft-com:vml" Requires="v">
                <p:oleObj spid="_x0000_s7229" name="Document" r:id="rId4" imgW="9423400" imgH="3263900" progId="Word.Document.12">
                  <p:embed/>
                </p:oleObj>
              </mc:Choice>
              <mc:Fallback>
                <p:oleObj name="Document" r:id="rId4" imgW="9423400" imgH="3263900" progId="Word.Document.12">
                  <p:embed/>
                  <p:pic>
                    <p:nvPicPr>
                      <p:cNvPr id="0" name=""/>
                      <p:cNvPicPr/>
                      <p:nvPr/>
                    </p:nvPicPr>
                    <p:blipFill>
                      <a:blip r:embed="rId5"/>
                      <a:stretch>
                        <a:fillRect/>
                      </a:stretch>
                    </p:blipFill>
                    <p:spPr>
                      <a:xfrm>
                        <a:off x="185893" y="1892300"/>
                        <a:ext cx="12715720" cy="4403725"/>
                      </a:xfrm>
                      <a:prstGeom prst="rect">
                        <a:avLst/>
                      </a:prstGeom>
                    </p:spPr>
                  </p:pic>
                </p:oleObj>
              </mc:Fallback>
            </mc:AlternateContent>
          </a:graphicData>
        </a:graphic>
      </p:graphicFrame>
    </p:spTree>
    <p:extLst>
      <p:ext uri="{BB962C8B-B14F-4D97-AF65-F5344CB8AC3E}">
        <p14:creationId xmlns:p14="http://schemas.microsoft.com/office/powerpoint/2010/main" val="19068789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Simple Matrix Multiplication Kernel</a:t>
            </a:r>
            <a:endParaRPr lang="en-US" dirty="0"/>
          </a:p>
        </p:txBody>
      </p:sp>
      <p:graphicFrame>
        <p:nvGraphicFramePr>
          <p:cNvPr id="4" name="Content Placeholder 3"/>
          <p:cNvGraphicFramePr>
            <a:graphicFrameLocks noGrp="1" noChangeAspect="1"/>
          </p:cNvGraphicFramePr>
          <p:nvPr>
            <p:ph idx="1"/>
            <p:extLst>
              <p:ext uri="{D42A27DB-BD31-4B8C-83A1-F6EECF244321}">
                <p14:modId xmlns:p14="http://schemas.microsoft.com/office/powerpoint/2010/main" val="658127084"/>
              </p:ext>
            </p:extLst>
          </p:nvPr>
        </p:nvGraphicFramePr>
        <p:xfrm>
          <a:off x="173037" y="2119312"/>
          <a:ext cx="14248627" cy="4243387"/>
        </p:xfrm>
        <a:graphic>
          <a:graphicData uri="http://schemas.openxmlformats.org/presentationml/2006/ole">
            <mc:AlternateContent xmlns:mc="http://schemas.openxmlformats.org/markup-compatibility/2006">
              <mc:Choice xmlns:v="urn:schemas-microsoft-com:vml" Requires="v">
                <p:oleObj spid="_x0000_s6209" name="Document" r:id="rId3" imgW="9423400" imgH="2806700" progId="Word.Document.12">
                  <p:embed/>
                </p:oleObj>
              </mc:Choice>
              <mc:Fallback>
                <p:oleObj name="Document" r:id="rId3" imgW="9423400" imgH="2806700" progId="Word.Document.12">
                  <p:embed/>
                  <p:pic>
                    <p:nvPicPr>
                      <p:cNvPr id="0" name=""/>
                      <p:cNvPicPr/>
                      <p:nvPr/>
                    </p:nvPicPr>
                    <p:blipFill>
                      <a:blip r:embed="rId4"/>
                      <a:stretch>
                        <a:fillRect/>
                      </a:stretch>
                    </p:blipFill>
                    <p:spPr>
                      <a:xfrm>
                        <a:off x="173037" y="2119312"/>
                        <a:ext cx="14248627" cy="4243387"/>
                      </a:xfrm>
                      <a:prstGeom prst="rect">
                        <a:avLst/>
                      </a:prstGeom>
                    </p:spPr>
                  </p:pic>
                </p:oleObj>
              </mc:Fallback>
            </mc:AlternateContent>
          </a:graphicData>
        </a:graphic>
      </p:graphicFrame>
      <p:sp>
        <p:nvSpPr>
          <p:cNvPr id="5" name="TextBox 4"/>
          <p:cNvSpPr txBox="1"/>
          <p:nvPr/>
        </p:nvSpPr>
        <p:spPr>
          <a:xfrm>
            <a:off x="2895600" y="246380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03323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and Creating the Command Queue</a:t>
            </a:r>
            <a:endParaRPr lang="en-US" dirty="0"/>
          </a:p>
        </p:txBody>
      </p:sp>
      <p:graphicFrame>
        <p:nvGraphicFramePr>
          <p:cNvPr id="4" name="Content Placeholder 3"/>
          <p:cNvGraphicFramePr>
            <a:graphicFrameLocks noGrp="1" noChangeAspect="1"/>
          </p:cNvGraphicFramePr>
          <p:nvPr>
            <p:ph idx="1"/>
            <p:extLst>
              <p:ext uri="{D42A27DB-BD31-4B8C-83A1-F6EECF244321}">
                <p14:modId xmlns:p14="http://schemas.microsoft.com/office/powerpoint/2010/main" val="1305420337"/>
              </p:ext>
            </p:extLst>
          </p:nvPr>
        </p:nvGraphicFramePr>
        <p:xfrm>
          <a:off x="334963" y="1982788"/>
          <a:ext cx="15321452" cy="4316412"/>
        </p:xfrm>
        <a:graphic>
          <a:graphicData uri="http://schemas.openxmlformats.org/presentationml/2006/ole">
            <mc:AlternateContent xmlns:mc="http://schemas.openxmlformats.org/markup-compatibility/2006">
              <mc:Choice xmlns:v="urn:schemas-microsoft-com:vml" Requires="v">
                <p:oleObj spid="_x0000_s8242" name="Document" r:id="rId3" imgW="9423400" imgH="2654300" progId="Word.Document.12">
                  <p:embed/>
                </p:oleObj>
              </mc:Choice>
              <mc:Fallback>
                <p:oleObj name="Document" r:id="rId3" imgW="9423400" imgH="2654300" progId="Word.Document.12">
                  <p:embed/>
                  <p:pic>
                    <p:nvPicPr>
                      <p:cNvPr id="0" name=""/>
                      <p:cNvPicPr/>
                      <p:nvPr/>
                    </p:nvPicPr>
                    <p:blipFill>
                      <a:blip r:embed="rId4"/>
                      <a:stretch>
                        <a:fillRect/>
                      </a:stretch>
                    </p:blipFill>
                    <p:spPr>
                      <a:xfrm>
                        <a:off x="334963" y="1982788"/>
                        <a:ext cx="15321452" cy="4316412"/>
                      </a:xfrm>
                      <a:prstGeom prst="rect">
                        <a:avLst/>
                      </a:prstGeom>
                    </p:spPr>
                  </p:pic>
                </p:oleObj>
              </mc:Fallback>
            </mc:AlternateContent>
          </a:graphicData>
        </a:graphic>
      </p:graphicFrame>
    </p:spTree>
    <p:extLst>
      <p:ext uri="{BB962C8B-B14F-4D97-AF65-F5344CB8AC3E}">
        <p14:creationId xmlns:p14="http://schemas.microsoft.com/office/powerpoint/2010/main" val="40038050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the Command Queue and Memory Buffers</a:t>
            </a:r>
            <a:endParaRPr lang="en-US" dirty="0"/>
          </a:p>
        </p:txBody>
      </p:sp>
      <p:graphicFrame>
        <p:nvGraphicFramePr>
          <p:cNvPr id="4" name="Content Placeholder 3"/>
          <p:cNvGraphicFramePr>
            <a:graphicFrameLocks noGrp="1" noChangeAspect="1"/>
          </p:cNvGraphicFramePr>
          <p:nvPr>
            <p:ph idx="1"/>
            <p:extLst>
              <p:ext uri="{D42A27DB-BD31-4B8C-83A1-F6EECF244321}">
                <p14:modId xmlns:p14="http://schemas.microsoft.com/office/powerpoint/2010/main" val="39675267"/>
              </p:ext>
            </p:extLst>
          </p:nvPr>
        </p:nvGraphicFramePr>
        <p:xfrm>
          <a:off x="119063" y="2122488"/>
          <a:ext cx="14464938" cy="4075112"/>
        </p:xfrm>
        <a:graphic>
          <a:graphicData uri="http://schemas.openxmlformats.org/presentationml/2006/ole">
            <mc:AlternateContent xmlns:mc="http://schemas.openxmlformats.org/markup-compatibility/2006">
              <mc:Choice xmlns:v="urn:schemas-microsoft-com:vml" Requires="v">
                <p:oleObj spid="_x0000_s9262" name="Document" r:id="rId3" imgW="9423400" imgH="2654300" progId="Word.Document.12">
                  <p:embed/>
                </p:oleObj>
              </mc:Choice>
              <mc:Fallback>
                <p:oleObj name="Document" r:id="rId3" imgW="9423400" imgH="2654300" progId="Word.Document.12">
                  <p:embed/>
                  <p:pic>
                    <p:nvPicPr>
                      <p:cNvPr id="0" name=""/>
                      <p:cNvPicPr/>
                      <p:nvPr/>
                    </p:nvPicPr>
                    <p:blipFill>
                      <a:blip r:embed="rId4"/>
                      <a:stretch>
                        <a:fillRect/>
                      </a:stretch>
                    </p:blipFill>
                    <p:spPr>
                      <a:xfrm>
                        <a:off x="119063" y="2122488"/>
                        <a:ext cx="14464938" cy="4075112"/>
                      </a:xfrm>
                      <a:prstGeom prst="rect">
                        <a:avLst/>
                      </a:prstGeom>
                    </p:spPr>
                  </p:pic>
                </p:oleObj>
              </mc:Fallback>
            </mc:AlternateContent>
          </a:graphicData>
        </a:graphic>
      </p:graphicFrame>
    </p:spTree>
    <p:extLst>
      <p:ext uri="{BB962C8B-B14F-4D97-AF65-F5344CB8AC3E}">
        <p14:creationId xmlns:p14="http://schemas.microsoft.com/office/powerpoint/2010/main" val="992986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Performing the Multiplication</a:t>
            </a:r>
            <a:endParaRPr lang="en-US" dirty="0"/>
          </a:p>
        </p:txBody>
      </p:sp>
      <p:graphicFrame>
        <p:nvGraphicFramePr>
          <p:cNvPr id="4" name="Content Placeholder 3"/>
          <p:cNvGraphicFramePr>
            <a:graphicFrameLocks noGrp="1" noChangeAspect="1"/>
          </p:cNvGraphicFramePr>
          <p:nvPr>
            <p:ph idx="1"/>
            <p:extLst>
              <p:ext uri="{D42A27DB-BD31-4B8C-83A1-F6EECF244321}">
                <p14:modId xmlns:p14="http://schemas.microsoft.com/office/powerpoint/2010/main" val="1225222557"/>
              </p:ext>
            </p:extLst>
          </p:nvPr>
        </p:nvGraphicFramePr>
        <p:xfrm>
          <a:off x="411162" y="1985963"/>
          <a:ext cx="17304263" cy="4033837"/>
        </p:xfrm>
        <a:graphic>
          <a:graphicData uri="http://schemas.openxmlformats.org/presentationml/2006/ole">
            <mc:AlternateContent xmlns:mc="http://schemas.openxmlformats.org/markup-compatibility/2006">
              <mc:Choice xmlns:v="urn:schemas-microsoft-com:vml" Requires="v">
                <p:oleObj spid="_x0000_s10282" name="Document" r:id="rId3" imgW="9423400" imgH="2197100" progId="Word.Document.12">
                  <p:embed/>
                </p:oleObj>
              </mc:Choice>
              <mc:Fallback>
                <p:oleObj name="Document" r:id="rId3" imgW="9423400" imgH="2197100" progId="Word.Document.12">
                  <p:embed/>
                  <p:pic>
                    <p:nvPicPr>
                      <p:cNvPr id="0" name=""/>
                      <p:cNvPicPr/>
                      <p:nvPr/>
                    </p:nvPicPr>
                    <p:blipFill>
                      <a:blip r:embed="rId4"/>
                      <a:stretch>
                        <a:fillRect/>
                      </a:stretch>
                    </p:blipFill>
                    <p:spPr>
                      <a:xfrm>
                        <a:off x="411162" y="1985963"/>
                        <a:ext cx="17304263" cy="4033837"/>
                      </a:xfrm>
                      <a:prstGeom prst="rect">
                        <a:avLst/>
                      </a:prstGeom>
                    </p:spPr>
                  </p:pic>
                </p:oleObj>
              </mc:Fallback>
            </mc:AlternateContent>
          </a:graphicData>
        </a:graphic>
      </p:graphicFrame>
    </p:spTree>
    <p:extLst>
      <p:ext uri="{BB962C8B-B14F-4D97-AF65-F5344CB8AC3E}">
        <p14:creationId xmlns:p14="http://schemas.microsoft.com/office/powerpoint/2010/main" val="185793747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 the Result Back</a:t>
            </a:r>
            <a:endParaRPr lang="en-US" dirty="0"/>
          </a:p>
        </p:txBody>
      </p:sp>
      <p:graphicFrame>
        <p:nvGraphicFramePr>
          <p:cNvPr id="4" name="Content Placeholder 3"/>
          <p:cNvGraphicFramePr>
            <a:graphicFrameLocks noGrp="1" noChangeAspect="1"/>
          </p:cNvGraphicFramePr>
          <p:nvPr>
            <p:ph idx="1"/>
            <p:extLst>
              <p:ext uri="{D42A27DB-BD31-4B8C-83A1-F6EECF244321}">
                <p14:modId xmlns:p14="http://schemas.microsoft.com/office/powerpoint/2010/main" val="2092413020"/>
              </p:ext>
            </p:extLst>
          </p:nvPr>
        </p:nvGraphicFramePr>
        <p:xfrm>
          <a:off x="182562" y="2024063"/>
          <a:ext cx="15564989" cy="1112837"/>
        </p:xfrm>
        <a:graphic>
          <a:graphicData uri="http://schemas.openxmlformats.org/presentationml/2006/ole">
            <mc:AlternateContent xmlns:mc="http://schemas.openxmlformats.org/markup-compatibility/2006">
              <mc:Choice xmlns:v="urn:schemas-microsoft-com:vml" Requires="v">
                <p:oleObj spid="_x0000_s11302" name="Document" r:id="rId3" imgW="9423400" imgH="673100" progId="Word.Document.12">
                  <p:embed/>
                </p:oleObj>
              </mc:Choice>
              <mc:Fallback>
                <p:oleObj name="Document" r:id="rId3" imgW="9423400" imgH="673100" progId="Word.Document.12">
                  <p:embed/>
                  <p:pic>
                    <p:nvPicPr>
                      <p:cNvPr id="0" name=""/>
                      <p:cNvPicPr/>
                      <p:nvPr/>
                    </p:nvPicPr>
                    <p:blipFill>
                      <a:blip r:embed="rId4"/>
                      <a:stretch>
                        <a:fillRect/>
                      </a:stretch>
                    </p:blipFill>
                    <p:spPr>
                      <a:xfrm>
                        <a:off x="182562" y="2024063"/>
                        <a:ext cx="15564989" cy="1112837"/>
                      </a:xfrm>
                      <a:prstGeom prst="rect">
                        <a:avLst/>
                      </a:prstGeom>
                    </p:spPr>
                  </p:pic>
                </p:oleObj>
              </mc:Fallback>
            </mc:AlternateContent>
          </a:graphicData>
        </a:graphic>
      </p:graphicFrame>
    </p:spTree>
    <p:extLst>
      <p:ext uri="{BB962C8B-B14F-4D97-AF65-F5344CB8AC3E}">
        <p14:creationId xmlns:p14="http://schemas.microsoft.com/office/powerpoint/2010/main" val="37556700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pPr>
              <a:buFont typeface="Arial" charset="0"/>
              <a:buChar char="•"/>
            </a:pPr>
            <a:r>
              <a:rPr lang="en-US" dirty="0">
                <a:solidFill>
                  <a:schemeClr val="bg1">
                    <a:lumMod val="75000"/>
                  </a:schemeClr>
                </a:solidFill>
              </a:rPr>
              <a:t> Introduction &amp; Motivation</a:t>
            </a:r>
          </a:p>
          <a:p>
            <a:pPr>
              <a:buFont typeface="Arial" charset="0"/>
              <a:buChar char="•"/>
            </a:pPr>
            <a:r>
              <a:rPr lang="en-US" dirty="0">
                <a:solidFill>
                  <a:schemeClr val="bg1">
                    <a:lumMod val="75000"/>
                  </a:schemeClr>
                </a:solidFill>
              </a:rPr>
              <a:t> Introduction to OpenCL</a:t>
            </a:r>
          </a:p>
          <a:p>
            <a:pPr>
              <a:buFont typeface="Arial" charset="0"/>
              <a:buChar char="•"/>
            </a:pPr>
            <a:r>
              <a:rPr lang="en-US" dirty="0">
                <a:solidFill>
                  <a:schemeClr val="bg1">
                    <a:lumMod val="75000"/>
                  </a:schemeClr>
                </a:solidFill>
              </a:rPr>
              <a:t> Introduction to Massively Parallel Architectures / General Purpose GPU</a:t>
            </a:r>
          </a:p>
          <a:p>
            <a:pPr>
              <a:buFont typeface="Arial" charset="0"/>
              <a:buChar char="•"/>
            </a:pPr>
            <a:r>
              <a:rPr lang="en-US" dirty="0">
                <a:solidFill>
                  <a:schemeClr val="bg1">
                    <a:lumMod val="75000"/>
                  </a:schemeClr>
                </a:solidFill>
              </a:rPr>
              <a:t> OpenCL By Example</a:t>
            </a:r>
          </a:p>
          <a:p>
            <a:pPr>
              <a:buFont typeface="Arial" charset="0"/>
              <a:buChar char="•"/>
            </a:pPr>
            <a:r>
              <a:rPr lang="en-US" dirty="0"/>
              <a:t> Closing Remarks</a:t>
            </a:r>
          </a:p>
          <a:p>
            <a:endParaRPr lang="en-US" dirty="0"/>
          </a:p>
        </p:txBody>
      </p:sp>
    </p:spTree>
    <p:extLst>
      <p:ext uri="{BB962C8B-B14F-4D97-AF65-F5344CB8AC3E}">
        <p14:creationId xmlns:p14="http://schemas.microsoft.com/office/powerpoint/2010/main" val="95198437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459720" cy="1450757"/>
          </a:xfrm>
        </p:spPr>
        <p:txBody>
          <a:bodyPr>
            <a:normAutofit/>
          </a:bodyPr>
          <a:lstStyle/>
          <a:p>
            <a:r>
              <a:rPr lang="en-US" dirty="0" smtClean="0"/>
              <a:t>Real World GPU Performance Compared</a:t>
            </a:r>
            <a:endParaRPr lang="en-US" dirty="0"/>
          </a:p>
        </p:txBody>
      </p:sp>
      <p:sp>
        <p:nvSpPr>
          <p:cNvPr id="3" name="Content Placeholder 2"/>
          <p:cNvSpPr>
            <a:spLocks noGrp="1"/>
          </p:cNvSpPr>
          <p:nvPr>
            <p:ph idx="1"/>
          </p:nvPr>
        </p:nvSpPr>
        <p:spPr>
          <a:xfrm>
            <a:off x="1097280" y="1845734"/>
            <a:ext cx="3456359" cy="4023360"/>
          </a:xfrm>
        </p:spPr>
        <p:txBody>
          <a:bodyPr>
            <a:normAutofit/>
          </a:bodyPr>
          <a:lstStyle/>
          <a:p>
            <a:pPr>
              <a:buFont typeface="Arial" charset="0"/>
              <a:buChar char="•"/>
            </a:pPr>
            <a:r>
              <a:rPr lang="en-US" dirty="0" smtClean="0"/>
              <a:t> AMD </a:t>
            </a:r>
            <a:r>
              <a:rPr lang="en-US" dirty="0"/>
              <a:t>Radeon HD 7970 (Tahiti) </a:t>
            </a:r>
            <a:r>
              <a:rPr lang="en-US" dirty="0" smtClean="0"/>
              <a:t>GPU</a:t>
            </a:r>
          </a:p>
          <a:p>
            <a:pPr>
              <a:buFont typeface="Arial" charset="0"/>
              <a:buChar char="•"/>
            </a:pPr>
            <a:r>
              <a:rPr lang="en-US" dirty="0"/>
              <a:t> </a:t>
            </a:r>
            <a:r>
              <a:rPr lang="en-US" dirty="0" smtClean="0"/>
              <a:t>AMD </a:t>
            </a:r>
            <a:r>
              <a:rPr lang="en-US" dirty="0"/>
              <a:t>Radeon HD 6970 (Cayman) </a:t>
            </a:r>
            <a:r>
              <a:rPr lang="en-US" dirty="0" smtClean="0"/>
              <a:t>GPU</a:t>
            </a:r>
          </a:p>
          <a:p>
            <a:pPr>
              <a:buFont typeface="Arial" charset="0"/>
              <a:buChar char="•"/>
            </a:pPr>
            <a:r>
              <a:rPr lang="en-US" dirty="0"/>
              <a:t> </a:t>
            </a:r>
            <a:r>
              <a:rPr lang="en-US" dirty="0" smtClean="0"/>
              <a:t>NVIDIA </a:t>
            </a:r>
            <a:r>
              <a:rPr lang="en-US" dirty="0"/>
              <a:t>GeForce GTX 670 (Kepler) </a:t>
            </a:r>
            <a:r>
              <a:rPr lang="en-US" dirty="0" smtClean="0"/>
              <a:t>GPU</a:t>
            </a:r>
          </a:p>
          <a:p>
            <a:pPr>
              <a:buFont typeface="Arial" charset="0"/>
              <a:buChar char="•"/>
            </a:pPr>
            <a:r>
              <a:rPr lang="en-US" dirty="0"/>
              <a:t> </a:t>
            </a:r>
            <a:r>
              <a:rPr lang="en-US" dirty="0" smtClean="0"/>
              <a:t>NVIDIA </a:t>
            </a:r>
            <a:r>
              <a:rPr lang="en-US" dirty="0"/>
              <a:t>Tesla M2090 (Fermi) </a:t>
            </a:r>
            <a:r>
              <a:rPr lang="en-US" dirty="0" smtClean="0"/>
              <a:t>GPU</a:t>
            </a:r>
          </a:p>
          <a:p>
            <a:pPr>
              <a:buFont typeface="Arial" charset="0"/>
              <a:buChar char="•"/>
            </a:pPr>
            <a:r>
              <a:rPr lang="en-US" dirty="0" smtClean="0"/>
              <a:t>Intel </a:t>
            </a:r>
            <a:r>
              <a:rPr lang="en-US" dirty="0"/>
              <a:t>Core i7 3960X (Sandy Bridge) </a:t>
            </a:r>
            <a:r>
              <a:rPr lang="en-US" dirty="0" smtClean="0"/>
              <a:t>CPU</a:t>
            </a:r>
          </a:p>
          <a:p>
            <a:pPr>
              <a:buFont typeface="Arial" charset="0"/>
              <a:buChar char="•"/>
            </a:pPr>
            <a:r>
              <a:rPr lang="en-US" dirty="0" smtClean="0"/>
              <a:t> AMD </a:t>
            </a:r>
            <a:r>
              <a:rPr lang="en-US" dirty="0"/>
              <a:t>FX-8150 (Bulldozer) CPU </a:t>
            </a:r>
            <a:endParaRPr lang="en-US" dirty="0"/>
          </a:p>
        </p:txBody>
      </p:sp>
      <p:pic>
        <p:nvPicPr>
          <p:cNvPr id="4" name="Picture 3"/>
          <p:cNvPicPr>
            <a:picLocks noChangeAspect="1"/>
          </p:cNvPicPr>
          <p:nvPr/>
        </p:nvPicPr>
        <p:blipFill>
          <a:blip r:embed="rId3"/>
          <a:stretch>
            <a:fillRect/>
          </a:stretch>
        </p:blipFill>
        <p:spPr>
          <a:xfrm>
            <a:off x="5762858" y="1845734"/>
            <a:ext cx="6429142" cy="4398003"/>
          </a:xfrm>
          <a:prstGeom prst="rect">
            <a:avLst/>
          </a:prstGeom>
        </p:spPr>
      </p:pic>
    </p:spTree>
    <p:extLst>
      <p:ext uri="{BB962C8B-B14F-4D97-AF65-F5344CB8AC3E}">
        <p14:creationId xmlns:p14="http://schemas.microsoft.com/office/powerpoint/2010/main" val="27229467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with Multiple GPUs </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2736263" y="1845735"/>
            <a:ext cx="6504723" cy="4326466"/>
          </a:xfrm>
          <a:prstGeom prst="rect">
            <a:avLst/>
          </a:prstGeom>
        </p:spPr>
      </p:pic>
    </p:spTree>
    <p:extLst>
      <p:ext uri="{BB962C8B-B14F-4D97-AF65-F5344CB8AC3E}">
        <p14:creationId xmlns:p14="http://schemas.microsoft.com/office/powerpoint/2010/main" val="3319618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Results From My Thesis</a:t>
            </a:r>
            <a:endParaRPr lang="en-US" dirty="0"/>
          </a:p>
        </p:txBody>
      </p:sp>
      <p:graphicFrame>
        <p:nvGraphicFramePr>
          <p:cNvPr id="9" name="Content Placeholder 8"/>
          <p:cNvGraphicFramePr>
            <a:graphicFrameLocks noGrp="1" noChangeAspect="1"/>
          </p:cNvGraphicFramePr>
          <p:nvPr>
            <p:ph idx="1"/>
            <p:extLst>
              <p:ext uri="{D42A27DB-BD31-4B8C-83A1-F6EECF244321}">
                <p14:modId xmlns:p14="http://schemas.microsoft.com/office/powerpoint/2010/main" val="841483752"/>
              </p:ext>
            </p:extLst>
          </p:nvPr>
        </p:nvGraphicFramePr>
        <p:xfrm>
          <a:off x="3298825" y="1836738"/>
          <a:ext cx="5653088" cy="4041775"/>
        </p:xfrm>
        <a:graphic>
          <a:graphicData uri="http://schemas.openxmlformats.org/presentationml/2006/ole">
            <mc:AlternateContent xmlns:mc="http://schemas.openxmlformats.org/markup-compatibility/2006">
              <mc:Choice xmlns:v="urn:schemas-microsoft-com:vml" Requires="v">
                <p:oleObj spid="_x0000_s12301" name="Worksheet" r:id="rId3" imgW="7442200" imgH="5321300" progId="Excel.Sheet.12">
                  <p:embed/>
                </p:oleObj>
              </mc:Choice>
              <mc:Fallback>
                <p:oleObj name="Worksheet" r:id="rId3" imgW="7442200" imgH="5321300" progId="Excel.Sheet.12">
                  <p:embed/>
                  <p:pic>
                    <p:nvPicPr>
                      <p:cNvPr id="0" name=""/>
                      <p:cNvPicPr/>
                      <p:nvPr/>
                    </p:nvPicPr>
                    <p:blipFill>
                      <a:blip r:embed="rId4"/>
                      <a:stretch>
                        <a:fillRect/>
                      </a:stretch>
                    </p:blipFill>
                    <p:spPr>
                      <a:xfrm>
                        <a:off x="3298825" y="1836738"/>
                        <a:ext cx="5653088" cy="4041775"/>
                      </a:xfrm>
                      <a:prstGeom prst="rect">
                        <a:avLst/>
                      </a:prstGeom>
                    </p:spPr>
                  </p:pic>
                </p:oleObj>
              </mc:Fallback>
            </mc:AlternateContent>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526036372"/>
              </p:ext>
            </p:extLst>
          </p:nvPr>
        </p:nvGraphicFramePr>
        <p:xfrm>
          <a:off x="793748" y="1834198"/>
          <a:ext cx="10361932" cy="4358636"/>
        </p:xfrm>
        <a:graphic>
          <a:graphicData uri="http://schemas.openxmlformats.org/drawingml/2006/table">
            <a:tbl>
              <a:tblPr>
                <a:tableStyleId>{5C22544A-7EE6-4342-B048-85BDC9FD1C3A}</a:tableStyleId>
              </a:tblPr>
              <a:tblGrid>
                <a:gridCol w="1480276"/>
                <a:gridCol w="1480276"/>
                <a:gridCol w="1480276"/>
                <a:gridCol w="1480276"/>
                <a:gridCol w="1480276"/>
                <a:gridCol w="1480276"/>
                <a:gridCol w="1480276"/>
              </a:tblGrid>
              <a:tr h="270303">
                <a:tc rowSpan="5">
                  <a:txBody>
                    <a:bodyPr/>
                    <a:lstStyle/>
                    <a:p>
                      <a:pPr algn="ctr" fontAlgn="ctr"/>
                      <a:r>
                        <a:rPr lang="en-US" sz="1200" u="none" strike="noStrike">
                          <a:effectLst/>
                        </a:rPr>
                        <a:t>Rajat05</a:t>
                      </a:r>
                      <a:endParaRPr lang="en-US" sz="1200" b="0" i="0" u="none" strike="noStrike">
                        <a:solidFill>
                          <a:srgbClr val="000000"/>
                        </a:solidFill>
                        <a:effectLst/>
                        <a:latin typeface="Calibri" charset="0"/>
                      </a:endParaRPr>
                    </a:p>
                  </a:txBody>
                  <a:tcPr marL="12700" marR="12700" marT="12700" marB="0" anchor="ctr"/>
                </a:tc>
                <a:tc rowSpan="2">
                  <a:txBody>
                    <a:bodyPr/>
                    <a:lstStyle/>
                    <a:p>
                      <a:pPr algn="r" fontAlgn="ctr"/>
                      <a:r>
                        <a:rPr lang="en-US" sz="1200" u="none" strike="noStrike" dirty="0">
                          <a:effectLst/>
                        </a:rPr>
                        <a:t>H</a:t>
                      </a:r>
                      <a:endParaRPr lang="en-US" sz="1200" b="0" i="0" u="none" strike="noStrike" dirty="0">
                        <a:solidFill>
                          <a:srgbClr val="000000"/>
                        </a:solidFill>
                        <a:effectLst/>
                        <a:latin typeface="Calibri" charset="0"/>
                      </a:endParaRPr>
                    </a:p>
                  </a:txBody>
                  <a:tcPr marL="12700" marR="12700" marT="12700" marB="0" anchor="ctr"/>
                </a:tc>
                <a:tc rowSpan="2">
                  <a:txBody>
                    <a:bodyPr/>
                    <a:lstStyle/>
                    <a:p>
                      <a:pPr algn="r" fontAlgn="ctr"/>
                      <a:r>
                        <a:rPr lang="en-US" sz="1200" u="none" strike="noStrike">
                          <a:effectLst/>
                        </a:rPr>
                        <a:t>J (MB)</a:t>
                      </a:r>
                      <a:endParaRPr lang="en-US" sz="1200" b="0" i="0" u="none" strike="noStrike">
                        <a:solidFill>
                          <a:srgbClr val="000000"/>
                        </a:solidFill>
                        <a:effectLst/>
                        <a:latin typeface="Calibri" charset="0"/>
                      </a:endParaRPr>
                    </a:p>
                  </a:txBody>
                  <a:tcPr marL="12700" marR="12700" marT="12700" marB="0" anchor="ctr"/>
                </a:tc>
                <a:tc rowSpan="2">
                  <a:txBody>
                    <a:bodyPr/>
                    <a:lstStyle/>
                    <a:p>
                      <a:pPr algn="r" fontAlgn="ctr"/>
                      <a:r>
                        <a:rPr lang="en-US" sz="1200" u="none" strike="noStrike">
                          <a:effectLst/>
                        </a:rPr>
                        <a:t>Pmem (MB)</a:t>
                      </a:r>
                      <a:endParaRPr lang="en-US" sz="1200" b="0" i="0" u="none" strike="noStrike">
                        <a:solidFill>
                          <a:srgbClr val="000000"/>
                        </a:solidFill>
                        <a:effectLst/>
                        <a:latin typeface="Calibri" charset="0"/>
                      </a:endParaRPr>
                    </a:p>
                  </a:txBody>
                  <a:tcPr marL="12700" marR="12700" marT="12700" marB="0" anchor="ctr"/>
                </a:tc>
                <a:tc rowSpan="2">
                  <a:txBody>
                    <a:bodyPr/>
                    <a:lstStyle/>
                    <a:p>
                      <a:pPr algn="r" fontAlgn="ctr"/>
                      <a:r>
                        <a:rPr lang="hr-HR" sz="1200" u="none" strike="noStrike">
                          <a:effectLst/>
                        </a:rPr>
                        <a:t>GPU (s) P=2</a:t>
                      </a:r>
                      <a:endParaRPr lang="hr-HR" sz="1200" b="0" i="0" u="none" strike="noStrike">
                        <a:solidFill>
                          <a:srgbClr val="000000"/>
                        </a:solidFill>
                        <a:effectLst/>
                        <a:latin typeface="Calibri" charset="0"/>
                      </a:endParaRPr>
                    </a:p>
                  </a:txBody>
                  <a:tcPr marL="12700" marR="12700" marT="12700" marB="0" anchor="ctr"/>
                </a:tc>
                <a:tc gridSpan="2">
                  <a:txBody>
                    <a:bodyPr/>
                    <a:lstStyle/>
                    <a:p>
                      <a:pPr algn="ctr" fontAlgn="b"/>
                      <a:r>
                        <a:rPr lang="en-US" sz="1200" u="none" strike="noStrike">
                          <a:effectLst/>
                        </a:rPr>
                        <a:t>Bock CPU P=6</a:t>
                      </a:r>
                      <a:endParaRPr lang="en-US" sz="1200" b="0" i="0" u="none" strike="noStrike">
                        <a:solidFill>
                          <a:srgbClr val="000000"/>
                        </a:solidFill>
                        <a:effectLst/>
                        <a:latin typeface="Calibri" charset="0"/>
                      </a:endParaRPr>
                    </a:p>
                  </a:txBody>
                  <a:tcPr marL="12700" marR="12700" marT="12700" marB="0" anchor="b"/>
                </a:tc>
                <a:tc hMerge="1">
                  <a:txBody>
                    <a:bodyPr/>
                    <a:lstStyle/>
                    <a:p>
                      <a:endParaRPr lang="en-US"/>
                    </a:p>
                  </a:txBody>
                  <a:tcPr/>
                </a:tc>
              </a:tr>
              <a:tr h="270303">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r" fontAlgn="b"/>
                      <a:r>
                        <a:rPr lang="en-US" sz="1200" u="none" strike="noStrike">
                          <a:effectLst/>
                        </a:rPr>
                        <a:t>Time (s)</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Speedup</a:t>
                      </a:r>
                      <a:endParaRPr lang="en-US" sz="1200" b="0" i="0" u="none" strike="noStrike">
                        <a:solidFill>
                          <a:srgbClr val="000000"/>
                        </a:solidFill>
                        <a:effectLst/>
                        <a:latin typeface="Calibri" charset="0"/>
                      </a:endParaRPr>
                    </a:p>
                  </a:txBody>
                  <a:tcPr marL="12700" marR="12700" marT="12700" marB="0" anchor="b"/>
                </a:tc>
              </a:tr>
              <a:tr h="270303">
                <a:tc vMerge="1">
                  <a:txBody>
                    <a:bodyPr/>
                    <a:lstStyle/>
                    <a:p>
                      <a:endParaRPr lang="en-US"/>
                    </a:p>
                  </a:txBody>
                  <a:tcPr/>
                </a:tc>
                <a:tc>
                  <a:txBody>
                    <a:bodyPr/>
                    <a:lstStyle/>
                    <a:p>
                      <a:pPr algn="r" fontAlgn="b"/>
                      <a:r>
                        <a:rPr lang="en-US" sz="1200" u="none" strike="noStrike">
                          <a:effectLst/>
                        </a:rPr>
                        <a:t>576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3,164.06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4,776.47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6.13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166.99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27.22</a:t>
                      </a:r>
                      <a:endParaRPr lang="en-US" sz="1100" b="1" i="0" u="none" strike="noStrike" dirty="0">
                        <a:solidFill>
                          <a:srgbClr val="FF0000"/>
                        </a:solidFill>
                        <a:effectLst/>
                        <a:latin typeface="Calibri" charset="0"/>
                      </a:endParaRPr>
                    </a:p>
                  </a:txBody>
                  <a:tcPr marL="12700" marR="12700" marT="12700" marB="0" anchor="b"/>
                </a:tc>
              </a:tr>
              <a:tr h="270303">
                <a:tc vMerge="1">
                  <a:txBody>
                    <a:bodyPr/>
                    <a:lstStyle/>
                    <a:p>
                      <a:endParaRPr lang="en-US"/>
                    </a:p>
                  </a:txBody>
                  <a:tcPr/>
                </a:tc>
                <a:tc>
                  <a:txBody>
                    <a:bodyPr/>
                    <a:lstStyle/>
                    <a:p>
                      <a:pPr algn="r" fontAlgn="b"/>
                      <a:r>
                        <a:rPr lang="en-US" sz="1200" u="none" strike="noStrike">
                          <a:effectLst/>
                        </a:rPr>
                        <a:t>720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4,943.85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7,463.23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14.22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358.76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25.23</a:t>
                      </a:r>
                      <a:endParaRPr lang="en-US" sz="1100" b="1" i="0" u="none" strike="noStrike" dirty="0">
                        <a:solidFill>
                          <a:srgbClr val="FF0000"/>
                        </a:solidFill>
                        <a:effectLst/>
                        <a:latin typeface="Calibri" charset="0"/>
                      </a:endParaRPr>
                    </a:p>
                  </a:txBody>
                  <a:tcPr marL="12700" marR="12700" marT="12700" marB="0" anchor="b"/>
                </a:tc>
              </a:tr>
              <a:tr h="287197">
                <a:tc vMerge="1">
                  <a:txBody>
                    <a:bodyPr/>
                    <a:lstStyle/>
                    <a:p>
                      <a:endParaRPr lang="en-US"/>
                    </a:p>
                  </a:txBody>
                  <a:tcPr/>
                </a:tc>
                <a:tc>
                  <a:txBody>
                    <a:bodyPr/>
                    <a:lstStyle/>
                    <a:p>
                      <a:pPr algn="r" fontAlgn="b"/>
                      <a:r>
                        <a:rPr lang="en-US" sz="1200" u="none" strike="noStrike">
                          <a:effectLst/>
                        </a:rPr>
                        <a:t>848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6,857.91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10,352.70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20.42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603.05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29.54</a:t>
                      </a:r>
                      <a:endParaRPr lang="en-US" sz="1100" b="1" i="0" u="none" strike="noStrike" dirty="0">
                        <a:solidFill>
                          <a:srgbClr val="FF0000"/>
                        </a:solidFill>
                        <a:effectLst/>
                        <a:latin typeface="Calibri" charset="0"/>
                      </a:endParaRPr>
                    </a:p>
                  </a:txBody>
                  <a:tcPr marL="12700" marR="12700" marT="12700" marB="0" anchor="b"/>
                </a:tc>
              </a:tr>
              <a:tr h="287197">
                <a:tc>
                  <a:txBody>
                    <a:bodyPr/>
                    <a:lstStyle/>
                    <a:p>
                      <a:pPr algn="ctr" fontAlgn="ctr"/>
                      <a:r>
                        <a:rPr lang="en-US" sz="1200" u="none" strike="noStrike">
                          <a:effectLst/>
                        </a:rPr>
                        <a:t>Add20</a:t>
                      </a:r>
                      <a:endParaRPr lang="en-US" sz="1200" b="0" i="0" u="none" strike="noStrike">
                        <a:solidFill>
                          <a:srgbClr val="000000"/>
                        </a:solidFill>
                        <a:effectLst/>
                        <a:latin typeface="Calibri" charset="0"/>
                      </a:endParaRPr>
                    </a:p>
                  </a:txBody>
                  <a:tcPr marL="12700" marR="12700" marT="12700" marB="0" anchor="ctr"/>
                </a:tc>
                <a:tc>
                  <a:txBody>
                    <a:bodyPr/>
                    <a:lstStyle/>
                    <a:p>
                      <a:pPr algn="r" fontAlgn="b"/>
                      <a:r>
                        <a:rPr lang="en-US" sz="1200" u="none" strike="noStrike">
                          <a:effectLst/>
                        </a:rPr>
                        <a:t>256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6,575.50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8,643.50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18.37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277.90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15.13</a:t>
                      </a:r>
                      <a:endParaRPr lang="en-US" sz="1100" b="1" i="0" u="none" strike="noStrike" dirty="0">
                        <a:solidFill>
                          <a:srgbClr val="FF0000"/>
                        </a:solidFill>
                        <a:effectLst/>
                        <a:latin typeface="Calibri" charset="0"/>
                      </a:endParaRPr>
                    </a:p>
                  </a:txBody>
                  <a:tcPr marL="12700" marR="12700" marT="12700" marB="0" anchor="b"/>
                </a:tc>
              </a:tr>
              <a:tr h="270303">
                <a:tc rowSpan="2">
                  <a:txBody>
                    <a:bodyPr/>
                    <a:lstStyle/>
                    <a:p>
                      <a:pPr algn="ctr" fontAlgn="ctr"/>
                      <a:r>
                        <a:rPr lang="en-US" sz="1200" u="none" strike="noStrike">
                          <a:effectLst/>
                        </a:rPr>
                        <a:t>Circuit_1</a:t>
                      </a:r>
                      <a:endParaRPr lang="en-US" sz="1200" b="0" i="0" u="none" strike="noStrike">
                        <a:solidFill>
                          <a:srgbClr val="000000"/>
                        </a:solidFill>
                        <a:effectLst/>
                        <a:latin typeface="Calibri" charset="0"/>
                      </a:endParaRPr>
                    </a:p>
                  </a:txBody>
                  <a:tcPr marL="12700" marR="12700" marT="12700" marB="0" anchor="ctr"/>
                </a:tc>
                <a:tc>
                  <a:txBody>
                    <a:bodyPr/>
                    <a:lstStyle/>
                    <a:p>
                      <a:pPr algn="r" fontAlgn="b"/>
                      <a:r>
                        <a:rPr lang="en-US" sz="1200" u="none" strike="noStrike">
                          <a:effectLst/>
                        </a:rPr>
                        <a:t>160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6,996.68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8,987.50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32.29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494.83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15.33</a:t>
                      </a:r>
                      <a:endParaRPr lang="en-US" sz="1100" b="1" i="0" u="none" strike="noStrike" dirty="0">
                        <a:solidFill>
                          <a:srgbClr val="FF0000"/>
                        </a:solidFill>
                        <a:effectLst/>
                        <a:latin typeface="Calibri" charset="0"/>
                      </a:endParaRPr>
                    </a:p>
                  </a:txBody>
                  <a:tcPr marL="12700" marR="12700" marT="12700" marB="0" anchor="b"/>
                </a:tc>
              </a:tr>
              <a:tr h="270303">
                <a:tc vMerge="1">
                  <a:txBody>
                    <a:bodyPr/>
                    <a:lstStyle/>
                    <a:p>
                      <a:endParaRPr lang="en-US"/>
                    </a:p>
                  </a:txBody>
                  <a:tcPr/>
                </a:tc>
                <a:tc>
                  <a:txBody>
                    <a:bodyPr/>
                    <a:lstStyle/>
                    <a:p>
                      <a:pPr algn="r" fontAlgn="b"/>
                      <a:r>
                        <a:rPr lang="en-US" sz="1200" u="none" strike="noStrike">
                          <a:effectLst/>
                        </a:rPr>
                        <a:t>192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10,075.22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12,942.00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45.63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811.37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17.78</a:t>
                      </a:r>
                      <a:endParaRPr lang="en-US" sz="1100" b="1" i="0" u="none" strike="noStrike" dirty="0">
                        <a:solidFill>
                          <a:srgbClr val="FF0000"/>
                        </a:solidFill>
                        <a:effectLst/>
                        <a:latin typeface="Calibri" charset="0"/>
                      </a:endParaRPr>
                    </a:p>
                  </a:txBody>
                  <a:tcPr marL="12700" marR="12700" marT="12700" marB="0" anchor="b"/>
                </a:tc>
              </a:tr>
              <a:tr h="270303">
                <a:tc rowSpan="4">
                  <a:txBody>
                    <a:bodyPr/>
                    <a:lstStyle/>
                    <a:p>
                      <a:pPr algn="ctr" fontAlgn="ctr"/>
                      <a:r>
                        <a:rPr lang="en-US" sz="1200" u="none" strike="noStrike">
                          <a:effectLst/>
                        </a:rPr>
                        <a:t>Hamrle1</a:t>
                      </a:r>
                      <a:endParaRPr lang="en-US" sz="1200" b="0" i="0" u="none" strike="noStrike">
                        <a:solidFill>
                          <a:srgbClr val="000000"/>
                        </a:solidFill>
                        <a:effectLst/>
                        <a:latin typeface="Calibri" charset="0"/>
                      </a:endParaRPr>
                    </a:p>
                  </a:txBody>
                  <a:tcPr marL="12700" marR="12700" marT="12700" marB="0" anchor="ctr"/>
                </a:tc>
                <a:tc>
                  <a:txBody>
                    <a:bodyPr/>
                    <a:lstStyle/>
                    <a:p>
                      <a:pPr algn="r" fontAlgn="b"/>
                      <a:r>
                        <a:rPr lang="en-US" sz="1200" u="none" strike="noStrike">
                          <a:effectLst/>
                        </a:rPr>
                        <a:t>512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196.00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284.00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0.46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9.16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19.92</a:t>
                      </a:r>
                      <a:endParaRPr lang="en-US" sz="1100" b="1" i="0" u="none" strike="noStrike" dirty="0">
                        <a:solidFill>
                          <a:srgbClr val="FF0000"/>
                        </a:solidFill>
                        <a:effectLst/>
                        <a:latin typeface="Calibri" charset="0"/>
                      </a:endParaRPr>
                    </a:p>
                  </a:txBody>
                  <a:tcPr marL="12700" marR="12700" marT="12700" marB="0" anchor="b"/>
                </a:tc>
              </a:tr>
              <a:tr h="270303">
                <a:tc vMerge="1">
                  <a:txBody>
                    <a:bodyPr/>
                    <a:lstStyle/>
                    <a:p>
                      <a:endParaRPr lang="en-US"/>
                    </a:p>
                  </a:txBody>
                  <a:tcPr/>
                </a:tc>
                <a:tc>
                  <a:txBody>
                    <a:bodyPr/>
                    <a:lstStyle/>
                    <a:p>
                      <a:pPr algn="r" fontAlgn="b"/>
                      <a:r>
                        <a:rPr lang="en-US" sz="1200" u="none" strike="noStrike">
                          <a:effectLst/>
                        </a:rPr>
                        <a:t>1024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784.00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1,136.00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1.48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79.13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53.46</a:t>
                      </a:r>
                      <a:endParaRPr lang="en-US" sz="1100" b="1" i="0" u="none" strike="noStrike" dirty="0">
                        <a:solidFill>
                          <a:srgbClr val="FF0000"/>
                        </a:solidFill>
                        <a:effectLst/>
                        <a:latin typeface="Calibri" charset="0"/>
                      </a:endParaRPr>
                    </a:p>
                  </a:txBody>
                  <a:tcPr marL="12700" marR="12700" marT="12700" marB="0" anchor="b"/>
                </a:tc>
              </a:tr>
              <a:tr h="270303">
                <a:tc vMerge="1">
                  <a:txBody>
                    <a:bodyPr/>
                    <a:lstStyle/>
                    <a:p>
                      <a:endParaRPr lang="en-US"/>
                    </a:p>
                  </a:txBody>
                  <a:tcPr/>
                </a:tc>
                <a:tc>
                  <a:txBody>
                    <a:bodyPr/>
                    <a:lstStyle/>
                    <a:p>
                      <a:pPr algn="r" fontAlgn="b"/>
                      <a:r>
                        <a:rPr lang="en-US" sz="1200" u="none" strike="noStrike">
                          <a:effectLst/>
                        </a:rPr>
                        <a:t>2048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3,136.00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4,544.00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5.69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667.11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117.21</a:t>
                      </a:r>
                      <a:endParaRPr lang="en-US" sz="1100" b="1" i="0" u="none" strike="noStrike" dirty="0">
                        <a:solidFill>
                          <a:srgbClr val="FF0000"/>
                        </a:solidFill>
                        <a:effectLst/>
                        <a:latin typeface="Calibri" charset="0"/>
                      </a:endParaRPr>
                    </a:p>
                  </a:txBody>
                  <a:tcPr marL="12700" marR="12700" marT="12700" marB="0" anchor="b"/>
                </a:tc>
              </a:tr>
              <a:tr h="270303">
                <a:tc vMerge="1">
                  <a:txBody>
                    <a:bodyPr/>
                    <a:lstStyle/>
                    <a:p>
                      <a:endParaRPr lang="en-US"/>
                    </a:p>
                  </a:txBody>
                  <a:tcPr/>
                </a:tc>
                <a:tc>
                  <a:txBody>
                    <a:bodyPr/>
                    <a:lstStyle/>
                    <a:p>
                      <a:pPr algn="r" fontAlgn="b"/>
                      <a:r>
                        <a:rPr lang="en-US" sz="1200" u="none" strike="noStrike">
                          <a:effectLst/>
                        </a:rPr>
                        <a:t>3072</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7,056.00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10,224.00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17.17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2251.61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131.10</a:t>
                      </a:r>
                      <a:endParaRPr lang="en-US" sz="1100" b="1" i="0" u="none" strike="noStrike" dirty="0">
                        <a:solidFill>
                          <a:srgbClr val="FF0000"/>
                        </a:solidFill>
                        <a:effectLst/>
                        <a:latin typeface="Calibri" charset="0"/>
                      </a:endParaRPr>
                    </a:p>
                  </a:txBody>
                  <a:tcPr marL="12700" marR="12700" marT="12700" marB="0" anchor="b"/>
                </a:tc>
              </a:tr>
              <a:tr h="270303">
                <a:tc rowSpan="4">
                  <a:txBody>
                    <a:bodyPr/>
                    <a:lstStyle/>
                    <a:p>
                      <a:pPr algn="ctr" fontAlgn="ctr"/>
                      <a:r>
                        <a:rPr lang="en-US" sz="1200" u="none" strike="noStrike">
                          <a:effectLst/>
                        </a:rPr>
                        <a:t>rajat11</a:t>
                      </a:r>
                      <a:endParaRPr lang="en-US" sz="1200" b="0" i="0" u="none" strike="noStrike">
                        <a:solidFill>
                          <a:srgbClr val="000000"/>
                        </a:solidFill>
                        <a:effectLst/>
                        <a:latin typeface="Calibri" charset="0"/>
                      </a:endParaRPr>
                    </a:p>
                  </a:txBody>
                  <a:tcPr marL="12700" marR="12700" marT="12700" marB="0" anchor="ctr"/>
                </a:tc>
                <a:tc>
                  <a:txBody>
                    <a:bodyPr/>
                    <a:lstStyle/>
                    <a:p>
                      <a:pPr algn="r" fontAlgn="b"/>
                      <a:r>
                        <a:rPr lang="en-US" sz="1200" u="none" strike="noStrike">
                          <a:effectLst/>
                        </a:rPr>
                        <a:t>720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2,630.13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3,571.44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6.76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201.58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29.82</a:t>
                      </a:r>
                      <a:endParaRPr lang="en-US" sz="1100" b="1" i="0" u="none" strike="noStrike" dirty="0">
                        <a:solidFill>
                          <a:srgbClr val="FF0000"/>
                        </a:solidFill>
                        <a:effectLst/>
                        <a:latin typeface="Calibri" charset="0"/>
                      </a:endParaRPr>
                    </a:p>
                  </a:txBody>
                  <a:tcPr marL="12700" marR="12700" marT="12700" marB="0" anchor="b"/>
                </a:tc>
              </a:tr>
              <a:tr h="270303">
                <a:tc vMerge="1">
                  <a:txBody>
                    <a:bodyPr/>
                    <a:lstStyle/>
                    <a:p>
                      <a:endParaRPr lang="en-US"/>
                    </a:p>
                  </a:txBody>
                  <a:tcPr/>
                </a:tc>
                <a:tc>
                  <a:txBody>
                    <a:bodyPr/>
                    <a:lstStyle/>
                    <a:p>
                      <a:pPr algn="r" fontAlgn="b"/>
                      <a:r>
                        <a:rPr lang="en-US" sz="1200" u="none" strike="noStrike">
                          <a:effectLst/>
                        </a:rPr>
                        <a:t>784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3,118.49</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4,234.58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8.07</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267.44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33.14</a:t>
                      </a:r>
                      <a:endParaRPr lang="en-US" sz="1100" b="1" i="0" u="none" strike="noStrike" dirty="0">
                        <a:solidFill>
                          <a:srgbClr val="FF0000"/>
                        </a:solidFill>
                        <a:effectLst/>
                        <a:latin typeface="Calibri" charset="0"/>
                      </a:endParaRPr>
                    </a:p>
                  </a:txBody>
                  <a:tcPr marL="12700" marR="12700" marT="12700" marB="0" anchor="b"/>
                </a:tc>
              </a:tr>
              <a:tr h="270303">
                <a:tc vMerge="1">
                  <a:txBody>
                    <a:bodyPr/>
                    <a:lstStyle/>
                    <a:p>
                      <a:endParaRPr lang="en-US"/>
                    </a:p>
                  </a:txBody>
                  <a:tcPr/>
                </a:tc>
                <a:tc>
                  <a:txBody>
                    <a:bodyPr/>
                    <a:lstStyle/>
                    <a:p>
                      <a:pPr algn="r" fontAlgn="b"/>
                      <a:r>
                        <a:rPr lang="en-US" sz="1200" u="none" strike="noStrike">
                          <a:effectLst/>
                        </a:rPr>
                        <a:t>848</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3,648.41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4,954.15</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9.31</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338.46</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36.37</a:t>
                      </a:r>
                      <a:endParaRPr lang="en-US" sz="1100" b="1" i="0" u="none" strike="noStrike" dirty="0">
                        <a:solidFill>
                          <a:srgbClr val="FF0000"/>
                        </a:solidFill>
                        <a:effectLst/>
                        <a:latin typeface="Calibri" charset="0"/>
                      </a:endParaRPr>
                    </a:p>
                  </a:txBody>
                  <a:tcPr marL="12700" marR="12700" marT="12700" marB="0" anchor="b"/>
                </a:tc>
              </a:tr>
              <a:tr h="270303">
                <a:tc vMerge="1">
                  <a:txBody>
                    <a:bodyPr/>
                    <a:lstStyle/>
                    <a:p>
                      <a:endParaRPr lang="en-US"/>
                    </a:p>
                  </a:txBody>
                  <a:tcPr/>
                </a:tc>
                <a:tc>
                  <a:txBody>
                    <a:bodyPr/>
                    <a:lstStyle/>
                    <a:p>
                      <a:pPr algn="r" fontAlgn="b"/>
                      <a:r>
                        <a:rPr lang="en-US" sz="1200" u="none" strike="noStrike">
                          <a:effectLst/>
                        </a:rPr>
                        <a:t>1024</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5,320.00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7,224.00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9.30</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200" u="none" strike="noStrike">
                          <a:effectLst/>
                        </a:rPr>
                        <a:t>607.83</a:t>
                      </a:r>
                      <a:endParaRPr lang="en-US" sz="1200" b="0" i="0" u="none" strike="noStrike">
                        <a:solidFill>
                          <a:srgbClr val="000000"/>
                        </a:solidFill>
                        <a:effectLst/>
                        <a:latin typeface="Calibri" charset="0"/>
                      </a:endParaRPr>
                    </a:p>
                  </a:txBody>
                  <a:tcPr marL="12700" marR="12700" marT="12700" marB="0" anchor="b"/>
                </a:tc>
                <a:tc>
                  <a:txBody>
                    <a:bodyPr/>
                    <a:lstStyle/>
                    <a:p>
                      <a:pPr algn="r" fontAlgn="b"/>
                      <a:r>
                        <a:rPr lang="en-US" sz="1100" u="none" strike="noStrike" dirty="0">
                          <a:solidFill>
                            <a:srgbClr val="FF0000"/>
                          </a:solidFill>
                          <a:effectLst/>
                        </a:rPr>
                        <a:t>65.34</a:t>
                      </a:r>
                      <a:endParaRPr lang="en-US" sz="1100" b="1" i="0" u="none" strike="noStrike" dirty="0">
                        <a:solidFill>
                          <a:srgbClr val="FF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17244023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 </a:t>
            </a:r>
            <a:r>
              <a:rPr lang="en-US" dirty="0"/>
              <a:t>Matrix </a:t>
            </a:r>
            <a:r>
              <a:rPr lang="en-US" dirty="0" smtClean="0"/>
              <a:t>Multiplication</a:t>
            </a:r>
            <a:endParaRPr lang="en-US" dirty="0"/>
          </a:p>
        </p:txBody>
      </p:sp>
      <p:sp>
        <p:nvSpPr>
          <p:cNvPr id="3" name="Content Placeholder 2"/>
          <p:cNvSpPr>
            <a:spLocks noGrp="1"/>
          </p:cNvSpPr>
          <p:nvPr>
            <p:ph idx="1"/>
          </p:nvPr>
        </p:nvSpPr>
        <p:spPr/>
        <p:txBody>
          <a:bodyPr/>
          <a:lstStyle/>
          <a:p>
            <a:endParaRPr lang="en-US" dirty="0"/>
          </a:p>
          <a:p>
            <a:endParaRPr lang="en-US" dirty="0"/>
          </a:p>
        </p:txBody>
      </p:sp>
      <p:pic>
        <p:nvPicPr>
          <p:cNvPr id="4" name="Picture 3"/>
          <p:cNvPicPr>
            <a:picLocks noChangeAspect="1"/>
          </p:cNvPicPr>
          <p:nvPr/>
        </p:nvPicPr>
        <p:blipFill>
          <a:blip r:embed="rId3"/>
          <a:stretch>
            <a:fillRect/>
          </a:stretch>
        </p:blipFill>
        <p:spPr>
          <a:xfrm>
            <a:off x="1764916" y="2931024"/>
            <a:ext cx="8723128" cy="3425750"/>
          </a:xfrm>
          <a:prstGeom prst="rect">
            <a:avLst/>
          </a:prstGeom>
        </p:spPr>
      </p:pic>
      <mc:AlternateContent xmlns:mc="http://schemas.openxmlformats.org/markup-compatibility/2006" xmlns:a14="http://schemas.microsoft.com/office/drawing/2010/main">
        <mc:Choice Requires="a14">
          <p:sp>
            <p:nvSpPr>
              <p:cNvPr id="5" name="TextBox 4"/>
              <p:cNvSpPr txBox="1"/>
              <p:nvPr/>
            </p:nvSpPr>
            <p:spPr>
              <a:xfrm>
                <a:off x="4334256" y="1889346"/>
                <a:ext cx="2141868"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600" b="0" i="1" smtClean="0">
                          <a:latin typeface="Cambria Math" charset="0"/>
                        </a:rPr>
                        <m:t>𝐴</m:t>
                      </m:r>
                      <m:r>
                        <a:rPr lang="en-US" sz="3600" b="0" i="1" smtClean="0">
                          <a:latin typeface="Cambria Math" charset="0"/>
                        </a:rPr>
                        <m:t> ∗</m:t>
                      </m:r>
                      <m:r>
                        <a:rPr lang="en-US" sz="3600" b="0" i="1" smtClean="0">
                          <a:latin typeface="Cambria Math" charset="0"/>
                        </a:rPr>
                        <m:t>𝐵</m:t>
                      </m:r>
                      <m:r>
                        <a:rPr lang="en-US" sz="3600" b="0" i="1" smtClean="0">
                          <a:latin typeface="Cambria Math" charset="0"/>
                        </a:rPr>
                        <m:t>=</m:t>
                      </m:r>
                      <m:r>
                        <a:rPr lang="en-US" sz="3600" b="0" i="1" smtClean="0">
                          <a:latin typeface="Cambria Math" charset="0"/>
                        </a:rPr>
                        <m:t>𝐶</m:t>
                      </m:r>
                    </m:oMath>
                  </m:oMathPara>
                </a14:m>
                <a:endParaRPr lang="en-US" sz="3600" dirty="0"/>
              </a:p>
            </p:txBody>
          </p:sp>
        </mc:Choice>
        <mc:Fallback xmlns="">
          <p:sp>
            <p:nvSpPr>
              <p:cNvPr id="5" name="TextBox 4"/>
              <p:cNvSpPr txBox="1">
                <a:spLocks noRot="1" noChangeAspect="1" noMove="1" noResize="1" noEditPoints="1" noAdjustHandles="1" noChangeArrowheads="1" noChangeShapeType="1" noTextEdit="1"/>
              </p:cNvSpPr>
              <p:nvPr/>
            </p:nvSpPr>
            <p:spPr>
              <a:xfrm>
                <a:off x="4334256" y="1889346"/>
                <a:ext cx="2141868" cy="553998"/>
              </a:xfrm>
              <a:prstGeom prst="rect">
                <a:avLst/>
              </a:prstGeom>
              <a:blipFill rotWithShape="0">
                <a:blip r:embed="rId4"/>
                <a:stretch>
                  <a:fillRect/>
                </a:stretch>
              </a:blipFill>
            </p:spPr>
            <p:txBody>
              <a:bodyPr/>
              <a:lstStyle/>
              <a:p>
                <a:r>
                  <a:rPr lang="en-US">
                    <a:noFill/>
                  </a:rPr>
                  <a:t> </a:t>
                </a:r>
              </a:p>
            </p:txBody>
          </p:sp>
        </mc:Fallback>
      </mc:AlternateContent>
      <p:grpSp>
        <p:nvGrpSpPr>
          <p:cNvPr id="6" name="Group 5"/>
          <p:cNvGrpSpPr/>
          <p:nvPr/>
        </p:nvGrpSpPr>
        <p:grpSpPr>
          <a:xfrm>
            <a:off x="2045332" y="2931024"/>
            <a:ext cx="6464684" cy="1453766"/>
            <a:chOff x="1764916" y="2912938"/>
            <a:chExt cx="6464684" cy="1453766"/>
          </a:xfrm>
        </p:grpSpPr>
        <p:pic>
          <p:nvPicPr>
            <p:cNvPr id="7" name="Picture 6"/>
            <p:cNvPicPr>
              <a:picLocks noChangeAspect="1"/>
            </p:cNvPicPr>
            <p:nvPr/>
          </p:nvPicPr>
          <p:blipFill rotWithShape="1">
            <a:blip r:embed="rId3"/>
            <a:srcRect r="25891" b="58092"/>
            <a:stretch/>
          </p:blipFill>
          <p:spPr>
            <a:xfrm>
              <a:off x="1764916" y="2931024"/>
              <a:ext cx="6464684" cy="1435680"/>
            </a:xfrm>
            <a:prstGeom prst="rect">
              <a:avLst/>
            </a:prstGeom>
          </p:spPr>
        </p:pic>
        <p:sp>
          <p:nvSpPr>
            <p:cNvPr id="8" name="Rectangle 7"/>
            <p:cNvSpPr/>
            <p:nvPr/>
          </p:nvSpPr>
          <p:spPr>
            <a:xfrm>
              <a:off x="3048000" y="2974848"/>
              <a:ext cx="1658112" cy="304800"/>
            </a:xfrm>
            <a:prstGeom prst="rect">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16200000">
              <a:off x="5362419" y="3387315"/>
              <a:ext cx="1293302" cy="344548"/>
            </a:xfrm>
            <a:prstGeom prst="rect">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p:cNvSpPr/>
          <p:nvPr/>
        </p:nvSpPr>
        <p:spPr>
          <a:xfrm>
            <a:off x="2131059" y="5043487"/>
            <a:ext cx="2383789" cy="360836"/>
          </a:xfrm>
          <a:prstGeom prst="rect">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48426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06779015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85000" lnSpcReduction="10000"/>
          </a:bodyPr>
          <a:lstStyle/>
          <a:p>
            <a:pPr>
              <a:buFont typeface="Arial" charset="0"/>
              <a:buChar char="•"/>
            </a:pPr>
            <a:r>
              <a:rPr lang="en-US" dirty="0"/>
              <a:t> Somers, Gregory W</a:t>
            </a:r>
            <a:r>
              <a:rPr lang="en-US" dirty="0" smtClean="0"/>
              <a:t>., “Acceleration </a:t>
            </a:r>
            <a:r>
              <a:rPr lang="en-US" dirty="0"/>
              <a:t>of Block-Aware Matrix Factorization on </a:t>
            </a:r>
            <a:r>
              <a:rPr lang="en-US" dirty="0" smtClean="0"/>
              <a:t>Heterogeneous Platforms.” </a:t>
            </a:r>
            <a:r>
              <a:rPr lang="en-US" dirty="0" smtClean="0">
                <a:hlinkClick r:id="rId2"/>
              </a:rPr>
              <a:t>https</a:t>
            </a:r>
            <a:r>
              <a:rPr lang="en-US" dirty="0">
                <a:hlinkClick r:id="rId2"/>
              </a:rPr>
              <a:t>://</a:t>
            </a:r>
            <a:r>
              <a:rPr lang="en-US" dirty="0" smtClean="0">
                <a:hlinkClick r:id="rId2"/>
              </a:rPr>
              <a:t>www.ruor.uottawa.ca/handle/10393/35128</a:t>
            </a:r>
            <a:r>
              <a:rPr lang="en-US" dirty="0" smtClean="0"/>
              <a:t>, 2016</a:t>
            </a:r>
          </a:p>
          <a:p>
            <a:pPr>
              <a:buFont typeface="Arial" charset="0"/>
              <a:buChar char="•"/>
            </a:pPr>
            <a:r>
              <a:rPr lang="en-US" dirty="0"/>
              <a:t> </a:t>
            </a:r>
            <a:r>
              <a:rPr lang="en-US" dirty="0" err="1"/>
              <a:t>Khronos</a:t>
            </a:r>
            <a:r>
              <a:rPr lang="en-US" dirty="0"/>
              <a:t> OpenCL Working Group, “The </a:t>
            </a:r>
            <a:r>
              <a:rPr lang="en-US" dirty="0" err="1"/>
              <a:t>opencl</a:t>
            </a:r>
            <a:r>
              <a:rPr lang="en-US" dirty="0"/>
              <a:t> specification.” </a:t>
            </a:r>
            <a:r>
              <a:rPr lang="en-US" dirty="0">
                <a:hlinkClick r:id="rId3"/>
              </a:rPr>
              <a:t>https://</a:t>
            </a:r>
            <a:r>
              <a:rPr lang="en-US" dirty="0" smtClean="0">
                <a:hlinkClick r:id="rId3"/>
              </a:rPr>
              <a:t>www.khronos.org/registry/cl/specs/opencl-1.2.pdf</a:t>
            </a:r>
            <a:r>
              <a:rPr lang="en-US" dirty="0" smtClean="0"/>
              <a:t>, </a:t>
            </a:r>
            <a:r>
              <a:rPr lang="en-US" dirty="0"/>
              <a:t>2012</a:t>
            </a:r>
            <a:r>
              <a:rPr lang="en-US" dirty="0" smtClean="0"/>
              <a:t>.</a:t>
            </a:r>
          </a:p>
          <a:p>
            <a:pPr>
              <a:buFont typeface="Arial" charset="0"/>
              <a:buChar char="•"/>
            </a:pPr>
            <a:r>
              <a:rPr lang="en-US" dirty="0"/>
              <a:t> Advanced Micro Devices Inc., “</a:t>
            </a:r>
            <a:r>
              <a:rPr lang="en-US" dirty="0" err="1"/>
              <a:t>Amd</a:t>
            </a:r>
            <a:r>
              <a:rPr lang="en-US" dirty="0"/>
              <a:t> accelerated parallel processing </a:t>
            </a:r>
            <a:r>
              <a:rPr lang="en-US" dirty="0" err="1"/>
              <a:t>opencl</a:t>
            </a:r>
            <a:r>
              <a:rPr lang="en-US" dirty="0"/>
              <a:t> programming guide.” </a:t>
            </a:r>
            <a:r>
              <a:rPr lang="en-US" dirty="0">
                <a:hlinkClick r:id="rId4"/>
              </a:rPr>
              <a:t>http://</a:t>
            </a:r>
            <a:r>
              <a:rPr lang="en-US" dirty="0" smtClean="0">
                <a:hlinkClick r:id="rId4"/>
              </a:rPr>
              <a:t>developer.amd.com/wordpress/media/2013/07/AMD_Accelerated_Parallel_Processing_OpenCL_Programming_Guide-rev-2.7.pdf</a:t>
            </a:r>
            <a:r>
              <a:rPr lang="en-US" dirty="0" smtClean="0"/>
              <a:t>, </a:t>
            </a:r>
            <a:r>
              <a:rPr lang="en-US" dirty="0"/>
              <a:t>2013</a:t>
            </a:r>
            <a:r>
              <a:rPr lang="en-US" dirty="0" smtClean="0"/>
              <a:t>.</a:t>
            </a:r>
          </a:p>
          <a:p>
            <a:pPr>
              <a:buFont typeface="Arial" charset="0"/>
              <a:buChar char="•"/>
            </a:pPr>
            <a:r>
              <a:rPr lang="en-US" dirty="0"/>
              <a:t> Advanced Micro Devices Inc</a:t>
            </a:r>
            <a:r>
              <a:rPr lang="en-US" dirty="0" smtClean="0"/>
              <a:t>., “AMD </a:t>
            </a:r>
            <a:r>
              <a:rPr lang="en-US" dirty="0"/>
              <a:t>GRAPHICS CORES NEXT (GCN) </a:t>
            </a:r>
            <a:r>
              <a:rPr lang="en-US" dirty="0" smtClean="0"/>
              <a:t>ARCHITECTURE.” </a:t>
            </a:r>
            <a:r>
              <a:rPr lang="en-US" dirty="0">
                <a:hlinkClick r:id="rId5"/>
              </a:rPr>
              <a:t>https://</a:t>
            </a:r>
            <a:r>
              <a:rPr lang="en-US" dirty="0" smtClean="0">
                <a:hlinkClick r:id="rId5"/>
              </a:rPr>
              <a:t>www.amd.com/Documents/GCN_Architecture_whitepaper.pdf</a:t>
            </a:r>
            <a:r>
              <a:rPr lang="en-US" dirty="0" smtClean="0"/>
              <a:t>, 2012</a:t>
            </a:r>
          </a:p>
          <a:p>
            <a:pPr>
              <a:buFont typeface="Arial" charset="0"/>
              <a:buChar char="•"/>
            </a:pPr>
            <a:r>
              <a:rPr lang="en-US" dirty="0" smtClean="0"/>
              <a:t> Matsumoto</a:t>
            </a:r>
            <a:r>
              <a:rPr lang="en-US" dirty="0"/>
              <a:t>, K.; </a:t>
            </a:r>
            <a:r>
              <a:rPr lang="en-US" dirty="0" err="1"/>
              <a:t>Nakasato</a:t>
            </a:r>
            <a:r>
              <a:rPr lang="en-US" dirty="0"/>
              <a:t>, N.; </a:t>
            </a:r>
            <a:r>
              <a:rPr lang="en-US" dirty="0" err="1"/>
              <a:t>Sedukhin</a:t>
            </a:r>
            <a:r>
              <a:rPr lang="en-US" dirty="0"/>
              <a:t>, S.G., "Performance Tuning of Matrix Multiplication in OpenCL on Different GPUs and CPUs," High Performance Computing, Networking, Storage and Analysis (SCC), 2012 SC Companion: , vol., no., pp.396,405, 10-16 Nov. 2012 </a:t>
            </a:r>
          </a:p>
          <a:p>
            <a:pPr>
              <a:buFont typeface="Arial" charset="0"/>
              <a:buChar char="•"/>
            </a:pPr>
            <a:r>
              <a:rPr lang="en-US" dirty="0" smtClean="0"/>
              <a:t> Weber</a:t>
            </a:r>
            <a:r>
              <a:rPr lang="en-US" dirty="0"/>
              <a:t>, R.; Peterson, G.D., "A Trip to Tahiti: Approaching a 5 </a:t>
            </a:r>
            <a:r>
              <a:rPr lang="en-US" dirty="0" err="1"/>
              <a:t>TFlop</a:t>
            </a:r>
            <a:r>
              <a:rPr lang="en-US" dirty="0"/>
              <a:t> SGEMM Using 3 AMD GPUs," Application Accelerators in High Performance Computing (SAAHPC), 2012 Symposium on , vol., no., pp.19,25, 10-11 July 2012 </a:t>
            </a:r>
          </a:p>
          <a:p>
            <a:pPr>
              <a:buFont typeface="Arial" charset="0"/>
              <a:buChar char="•"/>
            </a:pPr>
            <a:endParaRPr lang="en-US" dirty="0"/>
          </a:p>
          <a:p>
            <a:pPr>
              <a:buFont typeface="Arial" charset="0"/>
              <a:buChar char="•"/>
            </a:pPr>
            <a:endParaRPr lang="en-US" dirty="0"/>
          </a:p>
        </p:txBody>
      </p:sp>
    </p:spTree>
    <p:extLst>
      <p:ext uri="{BB962C8B-B14F-4D97-AF65-F5344CB8AC3E}">
        <p14:creationId xmlns:p14="http://schemas.microsoft.com/office/powerpoint/2010/main" val="19140442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 Matrix Multiplication</a:t>
            </a:r>
          </a:p>
        </p:txBody>
      </p:sp>
      <p:sp>
        <p:nvSpPr>
          <p:cNvPr id="3" name="Content Placeholder 2"/>
          <p:cNvSpPr>
            <a:spLocks noGrp="1"/>
          </p:cNvSpPr>
          <p:nvPr>
            <p:ph idx="1"/>
          </p:nvPr>
        </p:nvSpPr>
        <p:spPr>
          <a:xfrm>
            <a:off x="1097280" y="1845734"/>
            <a:ext cx="10058400" cy="4420954"/>
          </a:xfrm>
        </p:spPr>
        <p:txBody>
          <a:bodyPr>
            <a:normAutofit/>
          </a:bodyPr>
          <a:lstStyle/>
          <a:p>
            <a:r>
              <a:rPr lang="en-US" dirty="0" smtClean="0"/>
              <a:t>Sequential Square Matrix Multiplication (</a:t>
            </a:r>
            <a:r>
              <a:rPr lang="en-US" dirty="0"/>
              <a:t>in pseudo </a:t>
            </a:r>
            <a:r>
              <a:rPr lang="en-US" dirty="0" smtClean="0"/>
              <a:t>C):</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r>
              <a:rPr lang="en-US" dirty="0" smtClean="0"/>
              <a:t>Notice that the same </a:t>
            </a:r>
            <a:r>
              <a:rPr lang="en-US" dirty="0"/>
              <a:t>multiply add</a:t>
            </a:r>
            <a:r>
              <a:rPr lang="en-US" dirty="0" smtClean="0"/>
              <a:t> operation is being performed on all of the data</a:t>
            </a:r>
          </a:p>
        </p:txBody>
      </p:sp>
      <p:sp>
        <p:nvSpPr>
          <p:cNvPr id="7" name="TextBox 6"/>
          <p:cNvSpPr txBox="1"/>
          <p:nvPr/>
        </p:nvSpPr>
        <p:spPr>
          <a:xfrm>
            <a:off x="463296" y="1845734"/>
            <a:ext cx="184731" cy="369332"/>
          </a:xfrm>
          <a:prstGeom prst="rect">
            <a:avLst/>
          </a:prstGeom>
          <a:noFill/>
        </p:spPr>
        <p:txBody>
          <a:bodyPr wrap="none" rtlCol="0">
            <a:spAutoFit/>
          </a:bodyPr>
          <a:lstStyle/>
          <a:p>
            <a:endParaRPr lang="en-US" dirty="0"/>
          </a:p>
        </p:txBody>
      </p:sp>
      <p:graphicFrame>
        <p:nvGraphicFramePr>
          <p:cNvPr id="8" name="Object 7"/>
          <p:cNvGraphicFramePr>
            <a:graphicFrameLocks noChangeAspect="1"/>
          </p:cNvGraphicFramePr>
          <p:nvPr>
            <p:extLst>
              <p:ext uri="{D42A27DB-BD31-4B8C-83A1-F6EECF244321}">
                <p14:modId xmlns:p14="http://schemas.microsoft.com/office/powerpoint/2010/main" val="1091354281"/>
              </p:ext>
            </p:extLst>
          </p:nvPr>
        </p:nvGraphicFramePr>
        <p:xfrm>
          <a:off x="1487424" y="2329104"/>
          <a:ext cx="13863703" cy="3454213"/>
        </p:xfrm>
        <a:graphic>
          <a:graphicData uri="http://schemas.openxmlformats.org/presentationml/2006/ole">
            <mc:AlternateContent xmlns:mc="http://schemas.openxmlformats.org/markup-compatibility/2006">
              <mc:Choice xmlns:v="urn:schemas-microsoft-com:vml" Requires="v">
                <p:oleObj spid="_x0000_s1386" name="Document" r:id="rId4" imgW="9144000" imgH="1917700" progId="Word.Document.12">
                  <p:embed/>
                </p:oleObj>
              </mc:Choice>
              <mc:Fallback>
                <p:oleObj name="Document" r:id="rId4" imgW="9144000" imgH="1917700" progId="Word.Document.12">
                  <p:embed/>
                  <p:pic>
                    <p:nvPicPr>
                      <p:cNvPr id="0" name=""/>
                      <p:cNvPicPr/>
                      <p:nvPr/>
                    </p:nvPicPr>
                    <p:blipFill>
                      <a:blip r:embed="rId5"/>
                      <a:stretch>
                        <a:fillRect/>
                      </a:stretch>
                    </p:blipFill>
                    <p:spPr>
                      <a:xfrm>
                        <a:off x="1487424" y="2329104"/>
                        <a:ext cx="13863703" cy="3454213"/>
                      </a:xfrm>
                      <a:prstGeom prst="rect">
                        <a:avLst/>
                      </a:prstGeom>
                    </p:spPr>
                  </p:pic>
                </p:oleObj>
              </mc:Fallback>
            </mc:AlternateContent>
          </a:graphicData>
        </a:graphic>
      </p:graphicFrame>
    </p:spTree>
    <p:extLst>
      <p:ext uri="{BB962C8B-B14F-4D97-AF65-F5344CB8AC3E}">
        <p14:creationId xmlns:p14="http://schemas.microsoft.com/office/powerpoint/2010/main" val="12753233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 Matrix Multiplication</a:t>
            </a:r>
          </a:p>
        </p:txBody>
      </p:sp>
      <p:sp>
        <p:nvSpPr>
          <p:cNvPr id="3" name="Content Placeholder 2"/>
          <p:cNvSpPr>
            <a:spLocks noGrp="1"/>
          </p:cNvSpPr>
          <p:nvPr>
            <p:ph idx="1"/>
          </p:nvPr>
        </p:nvSpPr>
        <p:spPr/>
        <p:txBody>
          <a:bodyPr/>
          <a:lstStyle/>
          <a:p>
            <a:r>
              <a:rPr lang="en-US" dirty="0" smtClean="0"/>
              <a:t>Imagine the computation of C(1,1) by calling a function </a:t>
            </a:r>
            <a:r>
              <a:rPr lang="en-US" dirty="0" err="1" smtClean="0">
                <a:latin typeface="Courier New" charset="0"/>
                <a:ea typeface="Courier New" charset="0"/>
                <a:cs typeface="Courier New" charset="0"/>
              </a:rPr>
              <a:t>computeCell</a:t>
            </a:r>
            <a:r>
              <a:rPr lang="en-US" dirty="0" smtClean="0">
                <a:latin typeface="Courier New" charset="0"/>
                <a:ea typeface="Courier New" charset="0"/>
                <a:cs typeface="Courier New" charset="0"/>
              </a:rPr>
              <a:t> </a:t>
            </a:r>
            <a:r>
              <a:rPr lang="en-US" dirty="0" smtClean="0"/>
              <a:t>passing in the first row of A and the first column of B</a:t>
            </a:r>
          </a:p>
          <a:p>
            <a:endParaRPr lang="en-US" dirty="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36616753"/>
              </p:ext>
            </p:extLst>
          </p:nvPr>
        </p:nvGraphicFramePr>
        <p:xfrm>
          <a:off x="1450847" y="4177055"/>
          <a:ext cx="15767073" cy="2058479"/>
        </p:xfrm>
        <a:graphic>
          <a:graphicData uri="http://schemas.openxmlformats.org/presentationml/2006/ole">
            <mc:AlternateContent xmlns:mc="http://schemas.openxmlformats.org/markup-compatibility/2006">
              <mc:Choice xmlns:v="urn:schemas-microsoft-com:vml" Requires="v">
                <p:oleObj spid="_x0000_s3423" name="Document" r:id="rId4" imgW="9144000" imgH="1193800" progId="Word.Document.12">
                  <p:embed/>
                </p:oleObj>
              </mc:Choice>
              <mc:Fallback>
                <p:oleObj name="Document" r:id="rId4" imgW="9144000" imgH="1193800" progId="Word.Document.12">
                  <p:embed/>
                  <p:pic>
                    <p:nvPicPr>
                      <p:cNvPr id="0" name=""/>
                      <p:cNvPicPr/>
                      <p:nvPr/>
                    </p:nvPicPr>
                    <p:blipFill>
                      <a:blip r:embed="rId5"/>
                      <a:stretch>
                        <a:fillRect/>
                      </a:stretch>
                    </p:blipFill>
                    <p:spPr>
                      <a:xfrm>
                        <a:off x="1450847" y="4177055"/>
                        <a:ext cx="15767073" cy="2058479"/>
                      </a:xfrm>
                      <a:prstGeom prst="rect">
                        <a:avLst/>
                      </a:prstGeom>
                    </p:spPr>
                  </p:pic>
                </p:oleObj>
              </mc:Fallback>
            </mc:AlternateContent>
          </a:graphicData>
        </a:graphic>
      </p:graphicFrame>
      <p:grpSp>
        <p:nvGrpSpPr>
          <p:cNvPr id="8" name="Group 7"/>
          <p:cNvGrpSpPr/>
          <p:nvPr/>
        </p:nvGrpSpPr>
        <p:grpSpPr>
          <a:xfrm>
            <a:off x="2313556" y="2460009"/>
            <a:ext cx="6464684" cy="1453766"/>
            <a:chOff x="1764916" y="2912938"/>
            <a:chExt cx="6464684" cy="1453766"/>
          </a:xfrm>
        </p:grpSpPr>
        <p:pic>
          <p:nvPicPr>
            <p:cNvPr id="5" name="Picture 4"/>
            <p:cNvPicPr>
              <a:picLocks noChangeAspect="1"/>
            </p:cNvPicPr>
            <p:nvPr/>
          </p:nvPicPr>
          <p:blipFill rotWithShape="1">
            <a:blip r:embed="rId6"/>
            <a:srcRect r="25891" b="58092"/>
            <a:stretch/>
          </p:blipFill>
          <p:spPr>
            <a:xfrm>
              <a:off x="1764916" y="2931024"/>
              <a:ext cx="6464684" cy="1435680"/>
            </a:xfrm>
            <a:prstGeom prst="rect">
              <a:avLst/>
            </a:prstGeom>
          </p:spPr>
        </p:pic>
        <p:sp>
          <p:nvSpPr>
            <p:cNvPr id="6" name="Rectangle 5"/>
            <p:cNvSpPr/>
            <p:nvPr/>
          </p:nvSpPr>
          <p:spPr>
            <a:xfrm>
              <a:off x="3048000" y="2974848"/>
              <a:ext cx="1658112" cy="304800"/>
            </a:xfrm>
            <a:prstGeom prst="rect">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6200000">
              <a:off x="5362419" y="3387315"/>
              <a:ext cx="1293302" cy="344548"/>
            </a:xfrm>
            <a:prstGeom prst="rect">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0287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 Matrix Multiplication</a:t>
            </a:r>
          </a:p>
        </p:txBody>
      </p:sp>
      <p:sp>
        <p:nvSpPr>
          <p:cNvPr id="3" name="Content Placeholder 2"/>
          <p:cNvSpPr>
            <a:spLocks noGrp="1"/>
          </p:cNvSpPr>
          <p:nvPr>
            <p:ph idx="1"/>
          </p:nvPr>
        </p:nvSpPr>
        <p:spPr/>
        <p:txBody>
          <a:bodyPr/>
          <a:lstStyle/>
          <a:p>
            <a:r>
              <a:rPr lang="en-US" dirty="0" smtClean="0"/>
              <a:t>We can then compute all of the entries </a:t>
            </a:r>
            <a:r>
              <a:rPr lang="en-US" dirty="0" smtClean="0"/>
              <a:t>of the matrix </a:t>
            </a:r>
            <a:r>
              <a:rPr lang="en-US" dirty="0" smtClean="0"/>
              <a:t>C in parallel by calling </a:t>
            </a:r>
            <a:r>
              <a:rPr lang="en-US" dirty="0" err="1">
                <a:latin typeface="Courier New" charset="0"/>
                <a:ea typeface="Courier New" charset="0"/>
                <a:cs typeface="Courier New" charset="0"/>
              </a:rPr>
              <a:t>computeCell</a:t>
            </a:r>
            <a:r>
              <a:rPr lang="en-US" dirty="0" smtClean="0"/>
              <a:t> from many </a:t>
            </a:r>
            <a:r>
              <a:rPr lang="en-US" dirty="0" smtClean="0"/>
              <a:t>threads</a:t>
            </a:r>
            <a:endParaRPr lang="en-US" dirty="0" smtClean="0"/>
          </a:p>
          <a:p>
            <a:r>
              <a:rPr lang="en-US" dirty="0" smtClean="0"/>
              <a:t>C(1,1) = </a:t>
            </a:r>
            <a:r>
              <a:rPr lang="en-US" dirty="0" err="1" smtClean="0">
                <a:latin typeface="Courier New" charset="0"/>
                <a:ea typeface="Courier New" charset="0"/>
                <a:cs typeface="Courier New" charset="0"/>
              </a:rPr>
              <a:t>computeCell</a:t>
            </a:r>
            <a:r>
              <a:rPr lang="en-US" dirty="0" smtClean="0">
                <a:latin typeface="Courier New" charset="0"/>
                <a:ea typeface="Courier New" charset="0"/>
                <a:cs typeface="Courier New" charset="0"/>
              </a:rPr>
              <a:t>(A[Col 1], B[Row 1</a:t>
            </a:r>
            <a:r>
              <a:rPr lang="en-US" dirty="0">
                <a:latin typeface="Courier New" charset="0"/>
                <a:ea typeface="Courier New" charset="0"/>
                <a:cs typeface="Courier New" charset="0"/>
              </a:rPr>
              <a:t>]</a:t>
            </a:r>
            <a:r>
              <a:rPr lang="en-US" dirty="0" smtClean="0">
                <a:latin typeface="Courier New" charset="0"/>
                <a:ea typeface="Courier New" charset="0"/>
                <a:cs typeface="Courier New" charset="0"/>
              </a:rPr>
              <a:t>, 3);</a:t>
            </a:r>
            <a:endParaRPr lang="en-US" dirty="0">
              <a:latin typeface="Courier New" charset="0"/>
              <a:ea typeface="Courier New" charset="0"/>
              <a:cs typeface="Courier New" charset="0"/>
            </a:endParaRPr>
          </a:p>
          <a:p>
            <a:r>
              <a:rPr lang="en-US" dirty="0" smtClean="0"/>
              <a:t>C(1,2) </a:t>
            </a:r>
            <a:r>
              <a:rPr lang="en-US" dirty="0"/>
              <a:t>= </a:t>
            </a:r>
            <a:r>
              <a:rPr lang="en-US" dirty="0" err="1">
                <a:latin typeface="Courier New" charset="0"/>
                <a:ea typeface="Courier New" charset="0"/>
                <a:cs typeface="Courier New" charset="0"/>
              </a:rPr>
              <a:t>computeCell</a:t>
            </a:r>
            <a:r>
              <a:rPr lang="en-US" dirty="0">
                <a:latin typeface="Courier New" charset="0"/>
                <a:ea typeface="Courier New" charset="0"/>
                <a:cs typeface="Courier New" charset="0"/>
              </a:rPr>
              <a:t>(A[Col 1], </a:t>
            </a:r>
            <a:r>
              <a:rPr lang="en-US" dirty="0" smtClean="0">
                <a:latin typeface="Courier New" charset="0"/>
                <a:ea typeface="Courier New" charset="0"/>
                <a:cs typeface="Courier New" charset="0"/>
              </a:rPr>
              <a:t>B[Row 2], </a:t>
            </a:r>
            <a:r>
              <a:rPr lang="en-US" dirty="0">
                <a:latin typeface="Courier New" charset="0"/>
                <a:ea typeface="Courier New" charset="0"/>
                <a:cs typeface="Courier New" charset="0"/>
              </a:rPr>
              <a:t>3</a:t>
            </a:r>
            <a:r>
              <a:rPr lang="en-US" dirty="0" smtClean="0">
                <a:latin typeface="Courier New" charset="0"/>
                <a:ea typeface="Courier New" charset="0"/>
                <a:cs typeface="Courier New" charset="0"/>
              </a:rPr>
              <a:t>);</a:t>
            </a:r>
          </a:p>
          <a:p>
            <a:r>
              <a:rPr lang="en-US" dirty="0" smtClean="0"/>
              <a:t>C(1,3) </a:t>
            </a:r>
            <a:r>
              <a:rPr lang="en-US" dirty="0"/>
              <a:t>= </a:t>
            </a:r>
            <a:r>
              <a:rPr lang="en-US" dirty="0" err="1">
                <a:latin typeface="Courier New" charset="0"/>
                <a:ea typeface="Courier New" charset="0"/>
                <a:cs typeface="Courier New" charset="0"/>
              </a:rPr>
              <a:t>computeCell</a:t>
            </a:r>
            <a:r>
              <a:rPr lang="en-US" dirty="0">
                <a:latin typeface="Courier New" charset="0"/>
                <a:ea typeface="Courier New" charset="0"/>
                <a:cs typeface="Courier New" charset="0"/>
              </a:rPr>
              <a:t>(A[Col 1], B[Row </a:t>
            </a:r>
            <a:r>
              <a:rPr lang="en-US" dirty="0" smtClean="0">
                <a:latin typeface="Courier New" charset="0"/>
                <a:ea typeface="Courier New" charset="0"/>
                <a:cs typeface="Courier New" charset="0"/>
              </a:rPr>
              <a:t>3], </a:t>
            </a:r>
            <a:r>
              <a:rPr lang="en-US" dirty="0">
                <a:latin typeface="Courier New" charset="0"/>
                <a:ea typeface="Courier New" charset="0"/>
                <a:cs typeface="Courier New" charset="0"/>
              </a:rPr>
              <a:t>3</a:t>
            </a:r>
            <a:r>
              <a:rPr lang="en-US" dirty="0" smtClean="0">
                <a:latin typeface="Courier New" charset="0"/>
                <a:ea typeface="Courier New" charset="0"/>
                <a:cs typeface="Courier New" charset="0"/>
              </a:rPr>
              <a:t>);</a:t>
            </a:r>
          </a:p>
          <a:p>
            <a:r>
              <a:rPr lang="en-US" dirty="0" smtClean="0">
                <a:latin typeface="Courier New" charset="0"/>
                <a:ea typeface="Courier New" charset="0"/>
                <a:cs typeface="Courier New" charset="0"/>
              </a:rPr>
              <a:t>…</a:t>
            </a:r>
          </a:p>
          <a:p>
            <a:r>
              <a:rPr lang="en-US" dirty="0" smtClean="0"/>
              <a:t>C(2,1</a:t>
            </a:r>
            <a:r>
              <a:rPr lang="en-US" dirty="0"/>
              <a:t>) = </a:t>
            </a:r>
            <a:r>
              <a:rPr lang="en-US" dirty="0" err="1">
                <a:latin typeface="Courier New" charset="0"/>
                <a:ea typeface="Courier New" charset="0"/>
                <a:cs typeface="Courier New" charset="0"/>
              </a:rPr>
              <a:t>computeCell</a:t>
            </a:r>
            <a:r>
              <a:rPr lang="en-US" dirty="0">
                <a:latin typeface="Courier New" charset="0"/>
                <a:ea typeface="Courier New" charset="0"/>
                <a:cs typeface="Courier New" charset="0"/>
              </a:rPr>
              <a:t>(A[Col </a:t>
            </a:r>
            <a:r>
              <a:rPr lang="en-US" dirty="0" smtClean="0">
                <a:latin typeface="Courier New" charset="0"/>
                <a:ea typeface="Courier New" charset="0"/>
                <a:cs typeface="Courier New" charset="0"/>
              </a:rPr>
              <a:t>2], </a:t>
            </a:r>
            <a:r>
              <a:rPr lang="en-US" dirty="0">
                <a:latin typeface="Courier New" charset="0"/>
                <a:ea typeface="Courier New" charset="0"/>
                <a:cs typeface="Courier New" charset="0"/>
              </a:rPr>
              <a:t>B[Row 1], 3</a:t>
            </a:r>
            <a:r>
              <a:rPr lang="en-US" dirty="0" smtClean="0">
                <a:latin typeface="Courier New" charset="0"/>
                <a:ea typeface="Courier New" charset="0"/>
                <a:cs typeface="Courier New" charset="0"/>
              </a:rPr>
              <a:t>);</a:t>
            </a:r>
          </a:p>
          <a:p>
            <a:r>
              <a:rPr lang="en-US" dirty="0">
                <a:latin typeface="Courier New" charset="0"/>
                <a:ea typeface="Courier New" charset="0"/>
                <a:cs typeface="Courier New" charset="0"/>
              </a:rPr>
              <a:t>…</a:t>
            </a:r>
          </a:p>
          <a:p>
            <a:r>
              <a:rPr lang="en-US" dirty="0" smtClean="0"/>
              <a:t>C(3,3) </a:t>
            </a:r>
            <a:r>
              <a:rPr lang="en-US" dirty="0"/>
              <a:t>= </a:t>
            </a:r>
            <a:r>
              <a:rPr lang="en-US" dirty="0" err="1">
                <a:latin typeface="Courier New" charset="0"/>
                <a:ea typeface="Courier New" charset="0"/>
                <a:cs typeface="Courier New" charset="0"/>
              </a:rPr>
              <a:t>computeCell</a:t>
            </a:r>
            <a:r>
              <a:rPr lang="en-US" dirty="0">
                <a:latin typeface="Courier New" charset="0"/>
                <a:ea typeface="Courier New" charset="0"/>
                <a:cs typeface="Courier New" charset="0"/>
              </a:rPr>
              <a:t>(A[Col </a:t>
            </a:r>
            <a:r>
              <a:rPr lang="en-US" dirty="0" smtClean="0">
                <a:latin typeface="Courier New" charset="0"/>
                <a:ea typeface="Courier New" charset="0"/>
                <a:cs typeface="Courier New" charset="0"/>
              </a:rPr>
              <a:t>3], </a:t>
            </a:r>
            <a:r>
              <a:rPr lang="en-US" dirty="0">
                <a:latin typeface="Courier New" charset="0"/>
                <a:ea typeface="Courier New" charset="0"/>
                <a:cs typeface="Courier New" charset="0"/>
              </a:rPr>
              <a:t>B[Row </a:t>
            </a:r>
            <a:r>
              <a:rPr lang="en-US" dirty="0" smtClean="0">
                <a:latin typeface="Courier New" charset="0"/>
                <a:ea typeface="Courier New" charset="0"/>
                <a:cs typeface="Courier New" charset="0"/>
              </a:rPr>
              <a:t>3], </a:t>
            </a:r>
            <a:r>
              <a:rPr lang="en-US" dirty="0">
                <a:latin typeface="Courier New" charset="0"/>
                <a:ea typeface="Courier New" charset="0"/>
                <a:cs typeface="Courier New" charset="0"/>
              </a:rPr>
              <a:t>3);</a:t>
            </a:r>
          </a:p>
          <a:p>
            <a:endParaRPr lang="en-US" dirty="0">
              <a:latin typeface="Courier New" charset="0"/>
              <a:ea typeface="Courier New" charset="0"/>
              <a:cs typeface="Courier New" charset="0"/>
            </a:endParaRPr>
          </a:p>
          <a:p>
            <a:endParaRPr lang="en-US" dirty="0"/>
          </a:p>
          <a:p>
            <a:endParaRPr lang="en-US" dirty="0"/>
          </a:p>
        </p:txBody>
      </p:sp>
    </p:spTree>
    <p:extLst>
      <p:ext uri="{BB962C8B-B14F-4D97-AF65-F5344CB8AC3E}">
        <p14:creationId xmlns:p14="http://schemas.microsoft.com/office/powerpoint/2010/main" val="12235693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lstStyle/>
          <a:p>
            <a:r>
              <a:rPr lang="en-US" dirty="0" smtClean="0"/>
              <a:t>Recall the definition of SIMD from Flynn’s </a:t>
            </a:r>
            <a:r>
              <a:rPr lang="en-US" dirty="0"/>
              <a:t>taxonomy </a:t>
            </a:r>
            <a:endParaRPr lang="en-US" dirty="0" smtClean="0"/>
          </a:p>
          <a:p>
            <a:pPr lvl="1"/>
            <a:r>
              <a:rPr lang="en-US" dirty="0"/>
              <a:t>Single instruction multiple </a:t>
            </a:r>
            <a:r>
              <a:rPr lang="en-US" dirty="0" smtClean="0"/>
              <a:t>data – </a:t>
            </a:r>
            <a:r>
              <a:rPr lang="en-US" dirty="0" err="1" smtClean="0">
                <a:latin typeface="Courier New" charset="0"/>
                <a:ea typeface="Courier New" charset="0"/>
                <a:cs typeface="Courier New" charset="0"/>
              </a:rPr>
              <a:t>computeCell</a:t>
            </a:r>
            <a:r>
              <a:rPr lang="en-US" dirty="0" smtClean="0">
                <a:latin typeface="Courier New" charset="0"/>
                <a:ea typeface="Courier New" charset="0"/>
                <a:cs typeface="Courier New" charset="0"/>
              </a:rPr>
              <a:t> </a:t>
            </a:r>
            <a:r>
              <a:rPr lang="en-US" dirty="0" smtClean="0"/>
              <a:t>function </a:t>
            </a:r>
            <a:r>
              <a:rPr lang="en-US" dirty="0" smtClean="0"/>
              <a:t>behaves </a:t>
            </a:r>
            <a:r>
              <a:rPr lang="en-US" dirty="0" smtClean="0"/>
              <a:t>the same, only the data needs to change</a:t>
            </a:r>
          </a:p>
          <a:p>
            <a:r>
              <a:rPr lang="en-US" dirty="0" smtClean="0"/>
              <a:t>Assume the matrices A and B are 32x32, we could use 1024 cores to compute the multiplication fully in parallel</a:t>
            </a:r>
            <a:endParaRPr lang="en-US" dirty="0"/>
          </a:p>
        </p:txBody>
      </p:sp>
      <p:sp>
        <p:nvSpPr>
          <p:cNvPr id="4" name="Rectangle 3"/>
          <p:cNvSpPr/>
          <p:nvPr/>
        </p:nvSpPr>
        <p:spPr>
          <a:xfrm>
            <a:off x="707517" y="4699614"/>
            <a:ext cx="10850880" cy="116948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dirty="0" smtClean="0"/>
              <a:t>CPU</a:t>
            </a:r>
            <a:endParaRPr lang="en-US" dirty="0"/>
          </a:p>
        </p:txBody>
      </p:sp>
      <p:sp>
        <p:nvSpPr>
          <p:cNvPr id="5" name="Rectangle 4"/>
          <p:cNvSpPr/>
          <p:nvPr/>
        </p:nvSpPr>
        <p:spPr>
          <a:xfrm>
            <a:off x="866013"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Core1</a:t>
            </a:r>
            <a:endParaRPr lang="en-US" sz="1500" dirty="0"/>
          </a:p>
        </p:txBody>
      </p:sp>
      <p:sp>
        <p:nvSpPr>
          <p:cNvPr id="6" name="Rectangle 5"/>
          <p:cNvSpPr/>
          <p:nvPr/>
        </p:nvSpPr>
        <p:spPr>
          <a:xfrm>
            <a:off x="1754400"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Core2</a:t>
            </a:r>
            <a:endParaRPr lang="en-US" sz="1500" dirty="0"/>
          </a:p>
        </p:txBody>
      </p:sp>
      <p:sp>
        <p:nvSpPr>
          <p:cNvPr id="7" name="Rectangle 6"/>
          <p:cNvSpPr/>
          <p:nvPr/>
        </p:nvSpPr>
        <p:spPr>
          <a:xfrm>
            <a:off x="2642787"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Core3</a:t>
            </a:r>
            <a:endParaRPr lang="en-US" sz="1500" dirty="0"/>
          </a:p>
        </p:txBody>
      </p:sp>
      <p:sp>
        <p:nvSpPr>
          <p:cNvPr id="8" name="Rectangle 7"/>
          <p:cNvSpPr/>
          <p:nvPr/>
        </p:nvSpPr>
        <p:spPr>
          <a:xfrm>
            <a:off x="3531174"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Core4</a:t>
            </a:r>
            <a:endParaRPr lang="en-US" sz="1500" dirty="0"/>
          </a:p>
        </p:txBody>
      </p:sp>
      <p:sp>
        <p:nvSpPr>
          <p:cNvPr id="9" name="Rectangle 8"/>
          <p:cNvSpPr/>
          <p:nvPr/>
        </p:nvSpPr>
        <p:spPr>
          <a:xfrm>
            <a:off x="4419561"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Core5</a:t>
            </a:r>
            <a:endParaRPr lang="en-US" sz="1500" dirty="0"/>
          </a:p>
        </p:txBody>
      </p:sp>
      <p:sp>
        <p:nvSpPr>
          <p:cNvPr id="10" name="Rectangle 9"/>
          <p:cNvSpPr/>
          <p:nvPr/>
        </p:nvSpPr>
        <p:spPr>
          <a:xfrm>
            <a:off x="5307948"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Core6</a:t>
            </a:r>
            <a:endParaRPr lang="en-US" sz="1500" dirty="0"/>
          </a:p>
        </p:txBody>
      </p:sp>
      <p:sp>
        <p:nvSpPr>
          <p:cNvPr id="11" name="Rectangle 10"/>
          <p:cNvSpPr/>
          <p:nvPr/>
        </p:nvSpPr>
        <p:spPr>
          <a:xfrm>
            <a:off x="6196335"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Core7</a:t>
            </a:r>
            <a:endParaRPr lang="en-US" sz="1500" dirty="0"/>
          </a:p>
        </p:txBody>
      </p:sp>
      <p:sp>
        <p:nvSpPr>
          <p:cNvPr id="12" name="Rectangle 11"/>
          <p:cNvSpPr/>
          <p:nvPr/>
        </p:nvSpPr>
        <p:spPr>
          <a:xfrm>
            <a:off x="7084722"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Core8</a:t>
            </a:r>
            <a:endParaRPr lang="en-US" sz="1500" dirty="0"/>
          </a:p>
        </p:txBody>
      </p:sp>
      <p:sp>
        <p:nvSpPr>
          <p:cNvPr id="13" name="Rectangle 12"/>
          <p:cNvSpPr/>
          <p:nvPr/>
        </p:nvSpPr>
        <p:spPr>
          <a:xfrm>
            <a:off x="7973109"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Core9</a:t>
            </a:r>
            <a:endParaRPr lang="en-US" sz="1500" dirty="0"/>
          </a:p>
        </p:txBody>
      </p:sp>
      <p:sp>
        <p:nvSpPr>
          <p:cNvPr id="14" name="Rectangle 13"/>
          <p:cNvSpPr/>
          <p:nvPr/>
        </p:nvSpPr>
        <p:spPr>
          <a:xfrm>
            <a:off x="8861496"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smtClean="0"/>
              <a:t>Core10</a:t>
            </a:r>
            <a:endParaRPr lang="en-US" sz="1500" dirty="0"/>
          </a:p>
        </p:txBody>
      </p:sp>
      <p:sp>
        <p:nvSpPr>
          <p:cNvPr id="17" name="Rectangle 16"/>
          <p:cNvSpPr/>
          <p:nvPr/>
        </p:nvSpPr>
        <p:spPr>
          <a:xfrm>
            <a:off x="10638271" y="4911620"/>
            <a:ext cx="791337" cy="515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Core1024</a:t>
            </a:r>
            <a:endParaRPr lang="en-US" sz="1200" dirty="0"/>
          </a:p>
        </p:txBody>
      </p:sp>
      <p:cxnSp>
        <p:nvCxnSpPr>
          <p:cNvPr id="19" name="Straight Arrow Connector 18"/>
          <p:cNvCxnSpPr/>
          <p:nvPr/>
        </p:nvCxnSpPr>
        <p:spPr>
          <a:xfrm flipH="1">
            <a:off x="1257301" y="4271963"/>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2151402" y="4271411"/>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3045503" y="4271411"/>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3933890" y="4271410"/>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4822277" y="4271410"/>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5689329" y="4271409"/>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6610479" y="4271408"/>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7508105" y="4271407"/>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a:off x="8382205" y="4319564"/>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H="1">
            <a:off x="9296307" y="4271407"/>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H="1">
            <a:off x="11038793" y="4241858"/>
            <a:ext cx="14287" cy="63965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763806" y="3976876"/>
            <a:ext cx="740908" cy="369332"/>
          </a:xfrm>
          <a:prstGeom prst="rect">
            <a:avLst/>
          </a:prstGeom>
          <a:noFill/>
        </p:spPr>
        <p:txBody>
          <a:bodyPr wrap="none" rtlCol="0">
            <a:spAutoFit/>
          </a:bodyPr>
          <a:lstStyle/>
          <a:p>
            <a:r>
              <a:rPr lang="en-US" dirty="0" smtClean="0"/>
              <a:t>C(1,2)</a:t>
            </a:r>
            <a:endParaRPr lang="en-US" dirty="0"/>
          </a:p>
        </p:txBody>
      </p:sp>
      <p:sp>
        <p:nvSpPr>
          <p:cNvPr id="34" name="TextBox 33"/>
          <p:cNvSpPr txBox="1"/>
          <p:nvPr/>
        </p:nvSpPr>
        <p:spPr>
          <a:xfrm>
            <a:off x="919504" y="3974426"/>
            <a:ext cx="740908" cy="369332"/>
          </a:xfrm>
          <a:prstGeom prst="rect">
            <a:avLst/>
          </a:prstGeom>
          <a:noFill/>
        </p:spPr>
        <p:txBody>
          <a:bodyPr wrap="none" rtlCol="0">
            <a:spAutoFit/>
          </a:bodyPr>
          <a:lstStyle/>
          <a:p>
            <a:r>
              <a:rPr lang="en-US" dirty="0" smtClean="0"/>
              <a:t>C(1,1)</a:t>
            </a:r>
            <a:endParaRPr lang="en-US" dirty="0"/>
          </a:p>
        </p:txBody>
      </p:sp>
      <p:sp>
        <p:nvSpPr>
          <p:cNvPr id="35" name="TextBox 34"/>
          <p:cNvSpPr txBox="1"/>
          <p:nvPr/>
        </p:nvSpPr>
        <p:spPr>
          <a:xfrm>
            <a:off x="2659242" y="3974426"/>
            <a:ext cx="740908" cy="369332"/>
          </a:xfrm>
          <a:prstGeom prst="rect">
            <a:avLst/>
          </a:prstGeom>
          <a:noFill/>
        </p:spPr>
        <p:txBody>
          <a:bodyPr wrap="none" rtlCol="0">
            <a:spAutoFit/>
          </a:bodyPr>
          <a:lstStyle/>
          <a:p>
            <a:r>
              <a:rPr lang="en-US" dirty="0" smtClean="0"/>
              <a:t>C(1,3)</a:t>
            </a:r>
            <a:endParaRPr lang="en-US" dirty="0"/>
          </a:p>
        </p:txBody>
      </p:sp>
      <p:sp>
        <p:nvSpPr>
          <p:cNvPr id="36" name="TextBox 35"/>
          <p:cNvSpPr txBox="1"/>
          <p:nvPr/>
        </p:nvSpPr>
        <p:spPr>
          <a:xfrm>
            <a:off x="3526518" y="3980236"/>
            <a:ext cx="740908" cy="369332"/>
          </a:xfrm>
          <a:prstGeom prst="rect">
            <a:avLst/>
          </a:prstGeom>
          <a:noFill/>
        </p:spPr>
        <p:txBody>
          <a:bodyPr wrap="none" rtlCol="0">
            <a:spAutoFit/>
          </a:bodyPr>
          <a:lstStyle/>
          <a:p>
            <a:r>
              <a:rPr lang="en-US" dirty="0" smtClean="0"/>
              <a:t>C(1,4)</a:t>
            </a:r>
            <a:endParaRPr lang="en-US" dirty="0"/>
          </a:p>
        </p:txBody>
      </p:sp>
      <p:sp>
        <p:nvSpPr>
          <p:cNvPr id="37" name="TextBox 36"/>
          <p:cNvSpPr txBox="1"/>
          <p:nvPr/>
        </p:nvSpPr>
        <p:spPr>
          <a:xfrm>
            <a:off x="4422852" y="3974426"/>
            <a:ext cx="740908" cy="369332"/>
          </a:xfrm>
          <a:prstGeom prst="rect">
            <a:avLst/>
          </a:prstGeom>
          <a:noFill/>
        </p:spPr>
        <p:txBody>
          <a:bodyPr wrap="none" rtlCol="0">
            <a:spAutoFit/>
          </a:bodyPr>
          <a:lstStyle/>
          <a:p>
            <a:r>
              <a:rPr lang="en-US" dirty="0" smtClean="0"/>
              <a:t>C(1,5)</a:t>
            </a:r>
            <a:endParaRPr lang="en-US" dirty="0"/>
          </a:p>
        </p:txBody>
      </p:sp>
      <p:sp>
        <p:nvSpPr>
          <p:cNvPr id="38" name="TextBox 37"/>
          <p:cNvSpPr txBox="1"/>
          <p:nvPr/>
        </p:nvSpPr>
        <p:spPr>
          <a:xfrm>
            <a:off x="6161087" y="3971066"/>
            <a:ext cx="740908" cy="369332"/>
          </a:xfrm>
          <a:prstGeom prst="rect">
            <a:avLst/>
          </a:prstGeom>
          <a:noFill/>
        </p:spPr>
        <p:txBody>
          <a:bodyPr wrap="none" rtlCol="0">
            <a:spAutoFit/>
          </a:bodyPr>
          <a:lstStyle/>
          <a:p>
            <a:r>
              <a:rPr lang="en-US" dirty="0" smtClean="0"/>
              <a:t>C(1,7)</a:t>
            </a:r>
            <a:endParaRPr lang="en-US" dirty="0"/>
          </a:p>
        </p:txBody>
      </p:sp>
      <p:sp>
        <p:nvSpPr>
          <p:cNvPr id="39" name="TextBox 38"/>
          <p:cNvSpPr txBox="1"/>
          <p:nvPr/>
        </p:nvSpPr>
        <p:spPr>
          <a:xfrm>
            <a:off x="5316785" y="3968616"/>
            <a:ext cx="740908" cy="369332"/>
          </a:xfrm>
          <a:prstGeom prst="rect">
            <a:avLst/>
          </a:prstGeom>
          <a:noFill/>
        </p:spPr>
        <p:txBody>
          <a:bodyPr wrap="none" rtlCol="0">
            <a:spAutoFit/>
          </a:bodyPr>
          <a:lstStyle/>
          <a:p>
            <a:r>
              <a:rPr lang="en-US" dirty="0" smtClean="0"/>
              <a:t>C(1,6)</a:t>
            </a:r>
            <a:endParaRPr lang="en-US" dirty="0"/>
          </a:p>
        </p:txBody>
      </p:sp>
      <p:sp>
        <p:nvSpPr>
          <p:cNvPr id="40" name="TextBox 39"/>
          <p:cNvSpPr txBox="1"/>
          <p:nvPr/>
        </p:nvSpPr>
        <p:spPr>
          <a:xfrm>
            <a:off x="7056523" y="3968616"/>
            <a:ext cx="740908" cy="369332"/>
          </a:xfrm>
          <a:prstGeom prst="rect">
            <a:avLst/>
          </a:prstGeom>
          <a:noFill/>
        </p:spPr>
        <p:txBody>
          <a:bodyPr wrap="none" rtlCol="0">
            <a:spAutoFit/>
          </a:bodyPr>
          <a:lstStyle/>
          <a:p>
            <a:r>
              <a:rPr lang="en-US" dirty="0" smtClean="0"/>
              <a:t>C(1,8)</a:t>
            </a:r>
            <a:endParaRPr lang="en-US" dirty="0"/>
          </a:p>
        </p:txBody>
      </p:sp>
      <p:sp>
        <p:nvSpPr>
          <p:cNvPr id="41" name="TextBox 40"/>
          <p:cNvSpPr txBox="1"/>
          <p:nvPr/>
        </p:nvSpPr>
        <p:spPr>
          <a:xfrm>
            <a:off x="7923799" y="3974426"/>
            <a:ext cx="740908" cy="369332"/>
          </a:xfrm>
          <a:prstGeom prst="rect">
            <a:avLst/>
          </a:prstGeom>
          <a:noFill/>
        </p:spPr>
        <p:txBody>
          <a:bodyPr wrap="none" rtlCol="0">
            <a:spAutoFit/>
          </a:bodyPr>
          <a:lstStyle/>
          <a:p>
            <a:r>
              <a:rPr lang="en-US" dirty="0" smtClean="0"/>
              <a:t>C(1,9)</a:t>
            </a:r>
            <a:endParaRPr lang="en-US" dirty="0"/>
          </a:p>
        </p:txBody>
      </p:sp>
      <p:sp>
        <p:nvSpPr>
          <p:cNvPr id="42" name="TextBox 41"/>
          <p:cNvSpPr txBox="1"/>
          <p:nvPr/>
        </p:nvSpPr>
        <p:spPr>
          <a:xfrm>
            <a:off x="8820133" y="3968616"/>
            <a:ext cx="857927" cy="369332"/>
          </a:xfrm>
          <a:prstGeom prst="rect">
            <a:avLst/>
          </a:prstGeom>
          <a:noFill/>
        </p:spPr>
        <p:txBody>
          <a:bodyPr wrap="none" rtlCol="0">
            <a:spAutoFit/>
          </a:bodyPr>
          <a:lstStyle/>
          <a:p>
            <a:r>
              <a:rPr lang="en-US" dirty="0" smtClean="0"/>
              <a:t>C(1,10)</a:t>
            </a:r>
            <a:endParaRPr lang="en-US" dirty="0"/>
          </a:p>
        </p:txBody>
      </p:sp>
      <p:sp>
        <p:nvSpPr>
          <p:cNvPr id="48" name="TextBox 47"/>
          <p:cNvSpPr txBox="1"/>
          <p:nvPr/>
        </p:nvSpPr>
        <p:spPr>
          <a:xfrm>
            <a:off x="9910251" y="4959221"/>
            <a:ext cx="467578" cy="369332"/>
          </a:xfrm>
          <a:prstGeom prst="rect">
            <a:avLst/>
          </a:prstGeom>
          <a:noFill/>
        </p:spPr>
        <p:txBody>
          <a:bodyPr wrap="square" rtlCol="0">
            <a:spAutoFit/>
          </a:bodyPr>
          <a:lstStyle/>
          <a:p>
            <a:r>
              <a:rPr lang="en-US" smtClean="0"/>
              <a:t>…</a:t>
            </a:r>
            <a:endParaRPr lang="en-US" dirty="0"/>
          </a:p>
        </p:txBody>
      </p:sp>
      <p:sp>
        <p:nvSpPr>
          <p:cNvPr id="49" name="TextBox 48"/>
          <p:cNvSpPr txBox="1"/>
          <p:nvPr/>
        </p:nvSpPr>
        <p:spPr>
          <a:xfrm>
            <a:off x="9909327" y="4161542"/>
            <a:ext cx="467578" cy="369332"/>
          </a:xfrm>
          <a:prstGeom prst="rect">
            <a:avLst/>
          </a:prstGeom>
          <a:noFill/>
        </p:spPr>
        <p:txBody>
          <a:bodyPr wrap="square" rtlCol="0">
            <a:spAutoFit/>
          </a:bodyPr>
          <a:lstStyle/>
          <a:p>
            <a:r>
              <a:rPr lang="en-US" smtClean="0"/>
              <a:t>…</a:t>
            </a:r>
            <a:endParaRPr lang="en-US" dirty="0"/>
          </a:p>
        </p:txBody>
      </p:sp>
      <p:sp>
        <p:nvSpPr>
          <p:cNvPr id="50" name="TextBox 49"/>
          <p:cNvSpPr txBox="1"/>
          <p:nvPr/>
        </p:nvSpPr>
        <p:spPr>
          <a:xfrm>
            <a:off x="10555033" y="3964783"/>
            <a:ext cx="974947" cy="369332"/>
          </a:xfrm>
          <a:prstGeom prst="rect">
            <a:avLst/>
          </a:prstGeom>
          <a:noFill/>
        </p:spPr>
        <p:txBody>
          <a:bodyPr wrap="none" rtlCol="0">
            <a:spAutoFit/>
          </a:bodyPr>
          <a:lstStyle/>
          <a:p>
            <a:r>
              <a:rPr lang="en-US" dirty="0" smtClean="0"/>
              <a:t>C(32,32)</a:t>
            </a:r>
            <a:endParaRPr lang="en-US" dirty="0"/>
          </a:p>
        </p:txBody>
      </p:sp>
    </p:spTree>
    <p:extLst>
      <p:ext uri="{BB962C8B-B14F-4D97-AF65-F5344CB8AC3E}">
        <p14:creationId xmlns:p14="http://schemas.microsoft.com/office/powerpoint/2010/main" val="18012709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pPr>
              <a:buFont typeface="Arial" charset="0"/>
              <a:buChar char="•"/>
            </a:pPr>
            <a:r>
              <a:rPr lang="en-US" dirty="0">
                <a:solidFill>
                  <a:schemeClr val="bg1">
                    <a:lumMod val="75000"/>
                  </a:schemeClr>
                </a:solidFill>
              </a:rPr>
              <a:t> Introduction &amp; Motivation</a:t>
            </a:r>
          </a:p>
          <a:p>
            <a:pPr>
              <a:buFont typeface="Arial" charset="0"/>
              <a:buChar char="•"/>
            </a:pPr>
            <a:r>
              <a:rPr lang="en-US" dirty="0"/>
              <a:t> Introduction to OpenCL</a:t>
            </a:r>
          </a:p>
          <a:p>
            <a:pPr>
              <a:buFont typeface="Arial" charset="0"/>
              <a:buChar char="•"/>
            </a:pPr>
            <a:r>
              <a:rPr lang="en-US" dirty="0"/>
              <a:t> Introduction to Massively Parallel Architectures / General Purpose GPU</a:t>
            </a:r>
          </a:p>
          <a:p>
            <a:pPr>
              <a:buFont typeface="Arial" charset="0"/>
              <a:buChar char="•"/>
            </a:pPr>
            <a:r>
              <a:rPr lang="en-US" dirty="0"/>
              <a:t> OpenCL By </a:t>
            </a:r>
            <a:r>
              <a:rPr lang="en-US" dirty="0" smtClean="0"/>
              <a:t>Example</a:t>
            </a:r>
          </a:p>
          <a:p>
            <a:pPr>
              <a:buFont typeface="Arial" charset="0"/>
              <a:buChar char="•"/>
            </a:pPr>
            <a:r>
              <a:rPr lang="en-US" dirty="0" smtClean="0"/>
              <a:t> Closing Remarks</a:t>
            </a:r>
            <a:endParaRPr lang="en-US" dirty="0"/>
          </a:p>
          <a:p>
            <a:endParaRPr lang="en-US" dirty="0"/>
          </a:p>
        </p:txBody>
      </p:sp>
    </p:spTree>
    <p:extLst>
      <p:ext uri="{BB962C8B-B14F-4D97-AF65-F5344CB8AC3E}">
        <p14:creationId xmlns:p14="http://schemas.microsoft.com/office/powerpoint/2010/main" val="125580892"/>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9654</TotalTime>
  <Words>3339</Words>
  <Application>Microsoft Macintosh PowerPoint</Application>
  <PresentationFormat>Widescreen</PresentationFormat>
  <Paragraphs>475</Paragraphs>
  <Slides>41</Slides>
  <Notes>24</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3</vt:i4>
      </vt:variant>
      <vt:variant>
        <vt:lpstr>Slide Titles</vt:lpstr>
      </vt:variant>
      <vt:variant>
        <vt:i4>41</vt:i4>
      </vt:variant>
    </vt:vector>
  </HeadingPairs>
  <TitlesOfParts>
    <vt:vector size="50" baseType="lpstr">
      <vt:lpstr>Calibri</vt:lpstr>
      <vt:lpstr>Calibri Light</vt:lpstr>
      <vt:lpstr>Cambria Math</vt:lpstr>
      <vt:lpstr>Courier New</vt:lpstr>
      <vt:lpstr>Arial</vt:lpstr>
      <vt:lpstr>Retrospect</vt:lpstr>
      <vt:lpstr>Document</vt:lpstr>
      <vt:lpstr>Microsoft Word Document</vt:lpstr>
      <vt:lpstr>Microsoft Excel Worksheet</vt:lpstr>
      <vt:lpstr>Programming Massively Parallel Architectures in OpenCL</vt:lpstr>
      <vt:lpstr>Agenda</vt:lpstr>
      <vt:lpstr>About Me</vt:lpstr>
      <vt:lpstr>Motivation - Matrix Multiplication</vt:lpstr>
      <vt:lpstr>Motivation - Matrix Multiplication</vt:lpstr>
      <vt:lpstr>Motivation - Matrix Multiplication</vt:lpstr>
      <vt:lpstr>Motivation - Matrix Multiplication</vt:lpstr>
      <vt:lpstr>Motivation</vt:lpstr>
      <vt:lpstr>Agenda</vt:lpstr>
      <vt:lpstr>Introduction to OpenCL</vt:lpstr>
      <vt:lpstr>Introduction to OpenCL</vt:lpstr>
      <vt:lpstr>OpenCL Issuing Commands</vt:lpstr>
      <vt:lpstr>OpenCL Execution Model – Device Side</vt:lpstr>
      <vt:lpstr>OpenCL Execution Model</vt:lpstr>
      <vt:lpstr>OpenCL Execution Model – Host Side</vt:lpstr>
      <vt:lpstr>OpenCL Platform Model</vt:lpstr>
      <vt:lpstr>OpenCL Programming Model</vt:lpstr>
      <vt:lpstr>OpenCL Memory Model</vt:lpstr>
      <vt:lpstr>OpenCL Memory Synchronization </vt:lpstr>
      <vt:lpstr>Agenda</vt:lpstr>
      <vt:lpstr>General Purpose AMD GCN GPU Architecture</vt:lpstr>
      <vt:lpstr>Simplified GCN GPU Architecture</vt:lpstr>
      <vt:lpstr>PowerPoint Presentation</vt:lpstr>
      <vt:lpstr>AMD GCN GPU Architecture</vt:lpstr>
      <vt:lpstr>PowerPoint Presentation</vt:lpstr>
      <vt:lpstr>GPU Memory Bandwidth</vt:lpstr>
      <vt:lpstr>PowerPoint Presentation</vt:lpstr>
      <vt:lpstr>Mapping OpenCL To the GPU</vt:lpstr>
      <vt:lpstr>Agenda</vt:lpstr>
      <vt:lpstr>OpenCL API – Setup Steps</vt:lpstr>
      <vt:lpstr>Simple Matrix Multiplication Kernel</vt:lpstr>
      <vt:lpstr>Building and Creating the Command Queue</vt:lpstr>
      <vt:lpstr>Creating the Command Queue and Memory Buffers</vt:lpstr>
      <vt:lpstr>Performing the Multiplication</vt:lpstr>
      <vt:lpstr>Reading the Result Back</vt:lpstr>
      <vt:lpstr>Agenda</vt:lpstr>
      <vt:lpstr>Real World GPU Performance Compared</vt:lpstr>
      <vt:lpstr>Matrix Multiplication with Multiple GPUs </vt:lpstr>
      <vt:lpstr>Some Results From My Thesis</vt:lpstr>
      <vt:lpstr>Questions</vt:lpstr>
      <vt:lpstr>References</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Massively Parallel Architectures in OpenCL</dc:title>
  <dc:creator>Gregory William Somers</dc:creator>
  <cp:lastModifiedBy>Gregory William Somers</cp:lastModifiedBy>
  <cp:revision>352</cp:revision>
  <dcterms:created xsi:type="dcterms:W3CDTF">2016-10-28T23:49:19Z</dcterms:created>
  <dcterms:modified xsi:type="dcterms:W3CDTF">2016-11-04T16:50:31Z</dcterms:modified>
</cp:coreProperties>
</file>

<file path=docProps/thumbnail.jpeg>
</file>